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60" r:id="rId8"/>
    <p:sldId id="258" r:id="rId9"/>
    <p:sldId id="259" r:id="rId10"/>
    <p:sldId id="263" r:id="rId11"/>
    <p:sldId id="264" r:id="rId12"/>
    <p:sldId id="265" r:id="rId13"/>
    <p:sldId id="266" r:id="rId14"/>
    <p:sldId id="262" r:id="rId15"/>
    <p:sldId id="267" r:id="rId16"/>
    <p:sldId id="268" r:id="rId17"/>
    <p:sldId id="269" r:id="rId18"/>
    <p:sldId id="270" r:id="rId19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6600"/>
    <a:srgbClr val="F5A9E7"/>
    <a:srgbClr val="FF9900"/>
    <a:srgbClr val="0000FF"/>
    <a:srgbClr val="FAF0A4"/>
    <a:srgbClr val="ABD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4F800-7ABF-4C9A-86CD-31D192B64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40204-7FA1-4104-B9D2-B9923B350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196F3-2530-401B-A6DF-5F30D1C50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A34F5-B0ED-4B8D-B6E7-6ACA32901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057B2-170C-4212-B1ED-90471C0B4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19385-D7A1-4B47-B98A-1032746C2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6C6DA-0C81-4BC2-980E-8651261FE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04165-6247-473B-B559-29346EBC9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FB957-F966-49DF-A300-EFB02401A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79F2D-BC0D-49E2-B2F0-FF509F25E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3143-E951-4C46-B06E-09D74344A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70D945-DBE9-4D11-BFD1-446BCD13D7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gif"/><Relationship Id="rId7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it4schools.eu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_dermendjieva@abv.b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-it.fmi.uni-sofia.bg/redisinfo/courses/modules/module1/parts/module1/swfs/Part1/1_6/cd-dvd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bg-BG" sz="5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052" name="Picture 4" descr="comput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3038" y="4508500"/>
            <a:ext cx="2027237" cy="1855788"/>
          </a:xfrm>
          <a:prstGeom prst="rect">
            <a:avLst/>
          </a:prstGeom>
          <a:noFill/>
        </p:spPr>
      </p:pic>
      <p:sp>
        <p:nvSpPr>
          <p:cNvPr id="2053" name="AutoShape 5"/>
          <p:cNvSpPr>
            <a:spLocks noChangeArrowheads="1"/>
          </p:cNvSpPr>
          <p:nvPr/>
        </p:nvSpPr>
        <p:spPr bwMode="auto">
          <a:xfrm rot="524317">
            <a:off x="2036763" y="25400"/>
            <a:ext cx="6788150" cy="4005263"/>
          </a:xfrm>
          <a:prstGeom prst="cloudCallout">
            <a:avLst>
              <a:gd name="adj1" fmla="val -40995"/>
              <a:gd name="adj2" fmla="val 62579"/>
            </a:avLst>
          </a:prstGeom>
          <a:solidFill>
            <a:srgbClr val="ABD2F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bg-BG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59125" y="1125538"/>
            <a:ext cx="48355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Основни единици за измерване на информация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6897688" y="4652963"/>
          <a:ext cx="1800225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showAsIcon="1" r:id="rId5" imgW="914400" imgH="714240" progId="Word.Document.8">
                  <p:embed/>
                </p:oleObj>
              </mc:Choice>
              <mc:Fallback>
                <p:oleObj name="Document" showAsIcon="1" r:id="rId5" imgW="914400" imgH="71424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4652963"/>
                        <a:ext cx="1800225" cy="14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732868"/>
              </p:ext>
            </p:extLst>
          </p:nvPr>
        </p:nvGraphicFramePr>
        <p:xfrm>
          <a:off x="4098925" y="4724400"/>
          <a:ext cx="1944688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showAsIcon="1" r:id="rId7" imgW="914400" imgH="714240" progId="Word.Document.8">
                  <p:embed/>
                </p:oleObj>
              </mc:Choice>
              <mc:Fallback>
                <p:oleObj name="Document" showAsIcon="1" r:id="rId7" imgW="914400" imgH="714240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4724400"/>
                        <a:ext cx="1944688" cy="151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Въпроси и задачи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>
                <a:latin typeface="Times New Roman" pitchFamily="18" charset="0"/>
              </a:rPr>
              <a:t>Коя е най-малката единица за измерване на информация?</a:t>
            </a:r>
            <a:endParaRPr lang="bg-BG" sz="3600" b="1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bg-BG" sz="3600" b="1">
                <a:latin typeface="Times New Roman" pitchFamily="18" charset="0"/>
              </a:rPr>
              <a:t>Върху диск имаш 2 МВ свободно място. Искаш да запишеш информация, която е в три файла – 680 КВ, 730 КВ и 950 КВ. Ще можеш ли да осъществиш идеята си? Обоснови отговора си.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600" b="1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</a:rPr>
              <a:t>Въпроси</a:t>
            </a:r>
            <a:r>
              <a:rPr lang="bg-BG" b="1">
                <a:latin typeface="Times New Roman" pitchFamily="18" charset="0"/>
              </a:rPr>
              <a:t> и задачи</a:t>
            </a:r>
            <a:r>
              <a:rPr lang="en-US" b="1">
                <a:latin typeface="Times New Roman" pitchFamily="18" charset="0"/>
              </a:rPr>
              <a:t/>
            </a:r>
            <a:br>
              <a:rPr lang="en-US" b="1">
                <a:latin typeface="Times New Roman" pitchFamily="18" charset="0"/>
              </a:rPr>
            </a:br>
            <a:endParaRPr lang="en-US" b="1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981075"/>
            <a:ext cx="9126538" cy="5472113"/>
          </a:xfrm>
        </p:spPr>
        <p:txBody>
          <a:bodyPr/>
          <a:lstStyle/>
          <a:p>
            <a:pPr>
              <a:buFontTx/>
              <a:buNone/>
            </a:pPr>
            <a:r>
              <a:rPr lang="bg-BG" sz="3600" b="1">
                <a:latin typeface="Times New Roman" pitchFamily="18" charset="0"/>
              </a:rPr>
              <a:t>3</a:t>
            </a:r>
            <a:r>
              <a:rPr lang="en-US" sz="3600" b="1">
                <a:latin typeface="Times New Roman" pitchFamily="18" charset="0"/>
              </a:rPr>
              <a:t>. </a:t>
            </a:r>
            <a:r>
              <a:rPr lang="bg-BG" sz="3600" b="1">
                <a:latin typeface="Times New Roman" pitchFamily="18" charset="0"/>
              </a:rPr>
              <a:t>Запишете в тетрадките и с</a:t>
            </a:r>
            <a:r>
              <a:rPr lang="en-US" sz="3600" b="1">
                <a:latin typeface="Times New Roman" pitchFamily="18" charset="0"/>
              </a:rPr>
              <a:t>вържете единиците за измерване на информация с тяхната големина.</a:t>
            </a:r>
          </a:p>
          <a:p>
            <a:r>
              <a:rPr lang="en-US" sz="3600" b="1">
                <a:latin typeface="Times New Roman" pitchFamily="18" charset="0"/>
              </a:rPr>
              <a:t>1 GB      </a:t>
            </a:r>
            <a:r>
              <a:rPr lang="bg-BG" sz="3600" b="1">
                <a:latin typeface="Times New Roman" pitchFamily="18" charset="0"/>
              </a:rPr>
              <a:t>   </a:t>
            </a:r>
            <a:r>
              <a:rPr lang="en-US" sz="3600" b="1">
                <a:latin typeface="Times New Roman" pitchFamily="18" charset="0"/>
              </a:rPr>
              <a:t> 0 или 1</a:t>
            </a:r>
          </a:p>
          <a:p>
            <a:r>
              <a:rPr lang="en-US" sz="3600" b="1">
                <a:latin typeface="Times New Roman" pitchFamily="18" charset="0"/>
              </a:rPr>
              <a:t>1 bit        </a:t>
            </a:r>
            <a:r>
              <a:rPr lang="bg-BG" sz="3600" b="1">
                <a:latin typeface="Times New Roman" pitchFamily="18" charset="0"/>
              </a:rPr>
              <a:t>   </a:t>
            </a:r>
            <a:r>
              <a:rPr lang="en-US" sz="3600" b="1">
                <a:latin typeface="Times New Roman" pitchFamily="18" charset="0"/>
              </a:rPr>
              <a:t>1024 байта</a:t>
            </a:r>
          </a:p>
          <a:p>
            <a:r>
              <a:rPr lang="en-US" sz="3600" b="1">
                <a:latin typeface="Times New Roman" pitchFamily="18" charset="0"/>
              </a:rPr>
              <a:t>1 MB       </a:t>
            </a:r>
            <a:r>
              <a:rPr lang="bg-BG" sz="3600" b="1">
                <a:latin typeface="Times New Roman" pitchFamily="18" charset="0"/>
              </a:rPr>
              <a:t>   </a:t>
            </a:r>
            <a:r>
              <a:rPr lang="en-US" sz="3600" b="1">
                <a:latin typeface="Times New Roman" pitchFamily="18" charset="0"/>
              </a:rPr>
              <a:t>8 бита</a:t>
            </a:r>
          </a:p>
          <a:p>
            <a:r>
              <a:rPr lang="en-US" sz="3600" b="1">
                <a:latin typeface="Times New Roman" pitchFamily="18" charset="0"/>
              </a:rPr>
              <a:t>1 byte     </a:t>
            </a:r>
            <a:r>
              <a:rPr lang="bg-BG" sz="3600" b="1">
                <a:latin typeface="Times New Roman" pitchFamily="18" charset="0"/>
              </a:rPr>
              <a:t>    </a:t>
            </a:r>
            <a:r>
              <a:rPr lang="en-US" sz="3600" b="1">
                <a:latin typeface="Times New Roman" pitchFamily="18" charset="0"/>
              </a:rPr>
              <a:t>1024 мега байта</a:t>
            </a:r>
            <a:endParaRPr lang="en-US" sz="360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Да проверим!</a:t>
            </a:r>
            <a:endParaRPr lang="en-US" sz="48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sz="3600" b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schemeClr val="folHlink"/>
                </a:solidFill>
                <a:latin typeface="Times New Roman" pitchFamily="18" charset="0"/>
              </a:rPr>
              <a:t>1 GB</a:t>
            </a:r>
            <a:r>
              <a:rPr lang="en-US" sz="3600" b="1" dirty="0">
                <a:latin typeface="Times New Roman" pitchFamily="18" charset="0"/>
              </a:rPr>
              <a:t>      </a:t>
            </a:r>
            <a:r>
              <a:rPr lang="bg-BG" sz="3600" b="1" dirty="0">
                <a:latin typeface="Times New Roman" pitchFamily="18" charset="0"/>
              </a:rPr>
              <a:t>   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schemeClr val="accent2"/>
                </a:solidFill>
                <a:latin typeface="Times New Roman" pitchFamily="18" charset="0"/>
              </a:rPr>
              <a:t>0 </a:t>
            </a:r>
            <a:r>
              <a:rPr lang="en-US" sz="3600" b="1" dirty="0" err="1">
                <a:solidFill>
                  <a:schemeClr val="accent2"/>
                </a:solidFill>
                <a:latin typeface="Times New Roman" pitchFamily="18" charset="0"/>
              </a:rPr>
              <a:t>или</a:t>
            </a:r>
            <a:r>
              <a:rPr lang="en-US" sz="3600" b="1" dirty="0">
                <a:solidFill>
                  <a:schemeClr val="accent2"/>
                </a:solidFill>
                <a:latin typeface="Times New Roman" pitchFamily="18" charset="0"/>
              </a:rPr>
              <a:t> 1</a:t>
            </a:r>
          </a:p>
          <a:p>
            <a:pPr>
              <a:buFont typeface="Wingdings" pitchFamily="2" charset="2"/>
              <a:buChar char="q"/>
            </a:pPr>
            <a:r>
              <a:rPr lang="bg-BG" sz="36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schemeClr val="accent2"/>
                </a:solidFill>
                <a:latin typeface="Times New Roman" pitchFamily="18" charset="0"/>
              </a:rPr>
              <a:t>1 bit</a:t>
            </a:r>
            <a:r>
              <a:rPr lang="en-US" sz="3600" b="1" dirty="0">
                <a:latin typeface="Times New Roman" pitchFamily="18" charset="0"/>
              </a:rPr>
              <a:t>        </a:t>
            </a:r>
            <a:r>
              <a:rPr lang="bg-BG" sz="3600" b="1" dirty="0">
                <a:latin typeface="Times New Roman" pitchFamily="18" charset="0"/>
              </a:rPr>
              <a:t>   </a:t>
            </a:r>
            <a:r>
              <a:rPr lang="en-US" sz="3600" b="1" dirty="0">
                <a:solidFill>
                  <a:srgbClr val="FF6600"/>
                </a:solidFill>
                <a:latin typeface="Times New Roman" pitchFamily="18" charset="0"/>
              </a:rPr>
              <a:t>1024 </a:t>
            </a:r>
            <a:r>
              <a:rPr lang="bg-BG" sz="3600" b="1" smtClean="0">
                <a:solidFill>
                  <a:srgbClr val="FF6600"/>
                </a:solidFill>
                <a:latin typeface="Times New Roman" pitchFamily="18" charset="0"/>
              </a:rPr>
              <a:t>кило </a:t>
            </a:r>
            <a:r>
              <a:rPr lang="en-US" sz="3600" b="1" smtClean="0">
                <a:solidFill>
                  <a:srgbClr val="FF6600"/>
                </a:solidFill>
                <a:latin typeface="Times New Roman" pitchFamily="18" charset="0"/>
              </a:rPr>
              <a:t>байта</a:t>
            </a:r>
            <a:endParaRPr lang="en-US" sz="3600" b="1" dirty="0">
              <a:solidFill>
                <a:srgbClr val="FF66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3600" b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srgbClr val="FF6600"/>
                </a:solidFill>
                <a:latin typeface="Times New Roman" pitchFamily="18" charset="0"/>
              </a:rPr>
              <a:t>1 MB</a:t>
            </a:r>
            <a:r>
              <a:rPr lang="en-US" sz="3600" b="1" dirty="0">
                <a:latin typeface="Times New Roman" pitchFamily="18" charset="0"/>
              </a:rPr>
              <a:t>       </a:t>
            </a:r>
            <a:r>
              <a:rPr lang="bg-BG" sz="3600" b="1" dirty="0">
                <a:latin typeface="Times New Roman" pitchFamily="18" charset="0"/>
              </a:rPr>
              <a:t>   </a:t>
            </a:r>
            <a:r>
              <a:rPr lang="en-US" sz="3600" b="1" dirty="0">
                <a:solidFill>
                  <a:srgbClr val="F5A9E7"/>
                </a:solidFill>
                <a:latin typeface="Times New Roman" pitchFamily="18" charset="0"/>
              </a:rPr>
              <a:t>8 </a:t>
            </a:r>
            <a:r>
              <a:rPr lang="en-US" sz="3600" b="1" dirty="0" err="1">
                <a:solidFill>
                  <a:srgbClr val="F5A9E7"/>
                </a:solidFill>
                <a:latin typeface="Times New Roman" pitchFamily="18" charset="0"/>
              </a:rPr>
              <a:t>бита</a:t>
            </a:r>
            <a:endParaRPr lang="en-US" sz="3600" b="1" dirty="0">
              <a:solidFill>
                <a:srgbClr val="F5A9E7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3600" b="1" dirty="0">
                <a:solidFill>
                  <a:srgbClr val="F5A9E7"/>
                </a:solidFill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srgbClr val="F5A9E7"/>
                </a:solidFill>
                <a:latin typeface="Times New Roman" pitchFamily="18" charset="0"/>
              </a:rPr>
              <a:t>1 byte</a:t>
            </a:r>
            <a:r>
              <a:rPr lang="en-US" sz="3600" b="1" dirty="0">
                <a:latin typeface="Times New Roman" pitchFamily="18" charset="0"/>
              </a:rPr>
              <a:t>     </a:t>
            </a:r>
            <a:r>
              <a:rPr lang="bg-BG" sz="3600" b="1" dirty="0">
                <a:latin typeface="Times New Roman" pitchFamily="18" charset="0"/>
              </a:rPr>
              <a:t>    </a:t>
            </a:r>
            <a:r>
              <a:rPr lang="en-US" sz="3600" b="1" dirty="0">
                <a:solidFill>
                  <a:schemeClr val="folHlink"/>
                </a:solidFill>
                <a:latin typeface="Times New Roman" pitchFamily="18" charset="0"/>
              </a:rPr>
              <a:t>1024 </a:t>
            </a:r>
            <a:r>
              <a:rPr lang="en-US" sz="3600" b="1" dirty="0" err="1">
                <a:solidFill>
                  <a:schemeClr val="folHlink"/>
                </a:solidFill>
                <a:latin typeface="Times New Roman" pitchFamily="18" charset="0"/>
              </a:rPr>
              <a:t>мега</a:t>
            </a:r>
            <a:r>
              <a:rPr lang="en-US" sz="3600" b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folHlink"/>
                </a:solidFill>
                <a:latin typeface="Times New Roman" pitchFamily="18" charset="0"/>
              </a:rPr>
              <a:t>байта</a:t>
            </a:r>
            <a:endParaRPr lang="en-US" sz="3600" dirty="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3600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216150" y="2060575"/>
            <a:ext cx="1008063" cy="1800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360613" y="3429000"/>
            <a:ext cx="857250" cy="504825"/>
          </a:xfrm>
          <a:prstGeom prst="line">
            <a:avLst/>
          </a:prstGeom>
          <a:noFill/>
          <a:ln w="9525">
            <a:solidFill>
              <a:srgbClr val="F5A9E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2289175" y="2781300"/>
            <a:ext cx="935038" cy="5048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073275" y="2060575"/>
            <a:ext cx="1093788" cy="5762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4340" name="Picture 4" descr="Mouse-mou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4575" y="2814638"/>
            <a:ext cx="3241675" cy="2655887"/>
          </a:xfrm>
          <a:prstGeom prst="rect">
            <a:avLst/>
          </a:prstGeom>
          <a:noFill/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 rot="-1558601">
            <a:off x="808038" y="1425575"/>
            <a:ext cx="4789487" cy="1290638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bg-BG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Въпроси?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Използвана литература: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818063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>
                <a:hlinkClick r:id="rId2"/>
              </a:rPr>
              <a:t>http://www.it4schools.eu</a:t>
            </a:r>
            <a:endParaRPr lang="en-US"/>
          </a:p>
          <a:p>
            <a:pPr>
              <a:buFont typeface="Wingdings" pitchFamily="2" charset="2"/>
              <a:buChar char="q"/>
            </a:pPr>
            <a:endParaRPr lang="en-US"/>
          </a:p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745163" y="1600200"/>
            <a:ext cx="3665537" cy="4525963"/>
          </a:xfrm>
        </p:spPr>
        <p:txBody>
          <a:bodyPr/>
          <a:lstStyle/>
          <a:p>
            <a:endParaRPr lang="bg-BG"/>
          </a:p>
        </p:txBody>
      </p:sp>
      <p:pic>
        <p:nvPicPr>
          <p:cNvPr id="17413" name="Picture 5" descr="Учебно помагало 6. кла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2500" y="1628775"/>
            <a:ext cx="3465513" cy="482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-BG" sz="4000">
                <a:latin typeface="Times New Roman" pitchFamily="18" charset="0"/>
              </a:rPr>
              <a:t>Людмила Атанасова Дерменджиева</a:t>
            </a:r>
          </a:p>
          <a:p>
            <a:pPr>
              <a:buFontTx/>
              <a:buNone/>
            </a:pPr>
            <a:r>
              <a:rPr lang="en-US" sz="4000">
                <a:latin typeface="Times New Roman" pitchFamily="18" charset="0"/>
              </a:rPr>
              <a:t>GSM – 0888893455</a:t>
            </a:r>
          </a:p>
          <a:p>
            <a:pPr>
              <a:buFontTx/>
              <a:buNone/>
            </a:pPr>
            <a:r>
              <a:rPr lang="en-US" sz="4000">
                <a:latin typeface="Times New Roman" pitchFamily="18" charset="0"/>
              </a:rPr>
              <a:t>E-mail: </a:t>
            </a:r>
            <a:r>
              <a:rPr lang="en-US" sz="4000">
                <a:latin typeface="Times New Roman" pitchFamily="18" charset="0"/>
                <a:hlinkClick r:id="rId2"/>
              </a:rPr>
              <a:t>l_dermendjieva@abv.bg</a:t>
            </a:r>
            <a:endParaRPr lang="en-US" sz="400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4000">
                <a:latin typeface="Times New Roman" pitchFamily="18" charset="0"/>
              </a:rPr>
              <a:t>Skype – luisien6882</a:t>
            </a:r>
          </a:p>
          <a:p>
            <a:pPr>
              <a:buFontTx/>
              <a:buNone/>
            </a:pPr>
            <a:r>
              <a:rPr lang="en-US" sz="4000">
                <a:latin typeface="Times New Roman" pitchFamily="18" charset="0"/>
              </a:rPr>
              <a:t>ICQ – 290-649-247</a:t>
            </a:r>
          </a:p>
          <a:p>
            <a:pPr>
              <a:buFontTx/>
              <a:buNone/>
            </a:pPr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bg-BG" sz="5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7172" name="Picture 4" descr="compute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4508500"/>
            <a:ext cx="2027237" cy="1855788"/>
          </a:xfrm>
          <a:prstGeom prst="rect">
            <a:avLst/>
          </a:prstGeom>
          <a:noFill/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 rot="524317">
            <a:off x="2036763" y="25400"/>
            <a:ext cx="6788150" cy="4005263"/>
          </a:xfrm>
          <a:prstGeom prst="cloudCallout">
            <a:avLst>
              <a:gd name="adj1" fmla="val -40995"/>
              <a:gd name="adj2" fmla="val 62579"/>
            </a:avLst>
          </a:prstGeom>
          <a:solidFill>
            <a:srgbClr val="ABD2F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bg-BG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159125" y="1125538"/>
            <a:ext cx="48355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Основни единици за измерване на информация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011654">
            <a:off x="0" y="2060575"/>
            <a:ext cx="8736013" cy="1616075"/>
          </a:xfrm>
          <a:prstGeom prst="rect">
            <a:avLst/>
          </a:prstGeom>
          <a:noFill/>
        </p:spPr>
      </p:pic>
      <p:sp>
        <p:nvSpPr>
          <p:cNvPr id="3080" name="AutoShape 8"/>
          <p:cNvSpPr>
            <a:spLocks noChangeArrowheads="1"/>
          </p:cNvSpPr>
          <p:nvPr/>
        </p:nvSpPr>
        <p:spPr bwMode="auto">
          <a:xfrm rot="942007">
            <a:off x="1423988" y="4724400"/>
            <a:ext cx="2806700" cy="1655763"/>
          </a:xfrm>
          <a:prstGeom prst="triangle">
            <a:avLst>
              <a:gd name="adj" fmla="val 50000"/>
            </a:avLst>
          </a:prstGeom>
          <a:solidFill>
            <a:srgbClr val="FAF0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 rot="3359374">
            <a:off x="5676107" y="1697831"/>
            <a:ext cx="2089150" cy="3678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260350"/>
            <a:ext cx="7683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50838" y="260350"/>
            <a:ext cx="8269287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3600">
                <a:latin typeface="Times New Roman" pitchFamily="18" charset="0"/>
              </a:rPr>
              <a:t> </a:t>
            </a:r>
            <a:r>
              <a:rPr lang="bg-BG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Каква информация получаваме за размерите на тези геометрични фигури?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465888" y="4941888"/>
            <a:ext cx="30956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800">
                <a:latin typeface="Times New Roman" pitchFamily="18" charset="0"/>
              </a:rPr>
              <a:t>Милиметър, сантиметър, дециметър, метър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nimBg="1"/>
      <p:bldP spid="3083" grpId="0"/>
      <p:bldP spid="3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68413"/>
            <a:ext cx="8982075" cy="4857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b="1">
                <a:latin typeface="Times New Roman" pitchFamily="18" charset="0"/>
              </a:rPr>
              <a:t>Продукти:</a:t>
            </a:r>
            <a:r>
              <a:rPr lang="en-US" sz="2800">
                <a:latin typeface="Times New Roman" pitchFamily="18" charset="0"/>
              </a:rPr>
              <a:t> 8 яйца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 1 л.</a:t>
            </a:r>
            <a:r>
              <a:rPr lang="bg-BG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прясно мляко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 1 и 1/2 ч.</a:t>
            </a:r>
            <a:r>
              <a:rPr lang="bg-BG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чаша захар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 2 </a:t>
            </a:r>
            <a:r>
              <a:rPr lang="bg-BG" sz="2800">
                <a:latin typeface="Times New Roman" pitchFamily="18" charset="0"/>
              </a:rPr>
              <a:t>броя </a:t>
            </a:r>
            <a:r>
              <a:rPr lang="en-US" sz="2800">
                <a:latin typeface="Times New Roman" pitchFamily="18" charset="0"/>
              </a:rPr>
              <a:t>ванили</a:t>
            </a:r>
            <a:r>
              <a:rPr lang="bg-BG" sz="2800">
                <a:latin typeface="Times New Roman" pitchFamily="18" charset="0"/>
              </a:rPr>
              <a:t>я</a:t>
            </a:r>
            <a:r>
              <a:rPr lang="en-US" sz="2800">
                <a:latin typeface="Times New Roman" pitchFamily="18" charset="0"/>
              </a:rPr>
              <a:t/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 5 – 6 с.</a:t>
            </a:r>
            <a:r>
              <a:rPr lang="bg-BG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л.</a:t>
            </a:r>
            <a:r>
              <a:rPr lang="bg-BG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захар за карамела</a:t>
            </a:r>
            <a:endParaRPr lang="bg-BG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b="1">
                <a:latin typeface="Times New Roman" pitchFamily="18" charset="0"/>
              </a:rPr>
              <a:t>Начин на приготвяне:</a:t>
            </a:r>
            <a:r>
              <a:rPr lang="bg-BG" sz="2800" b="1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Яйцата се бият със захарта на пяна. Добавят се млякото и ванилията.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Приготвя се карамелът, като се бърка непрекъснато и се разпределя по купичките.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Когато карамелът на дъното се втвърди, се разпределя яйчната смес. Кремът се пече на водна баня ( водата трябва да стига един пръст под ръба на формичките), на 130 - 140 градуса, 3 часа.</a:t>
            </a:r>
          </a:p>
        </p:txBody>
      </p:sp>
      <p:pic>
        <p:nvPicPr>
          <p:cNvPr id="6149" name="Picture 5" descr="f_785560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4150" y="333375"/>
            <a:ext cx="4017963" cy="2466975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50838" y="260350"/>
            <a:ext cx="4291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3600" b="1">
                <a:latin typeface="Times New Roman" pitchFamily="18" charset="0"/>
              </a:rPr>
              <a:t>Крем “Карамел”</a:t>
            </a:r>
            <a:endParaRPr lang="en-US" sz="36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61988" y="0"/>
            <a:ext cx="8748712" cy="274638"/>
          </a:xfrm>
        </p:spPr>
        <p:txBody>
          <a:bodyPr/>
          <a:lstStyle/>
          <a:p>
            <a:endParaRPr lang="bg-BG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2378075" y="6126163"/>
            <a:ext cx="7032625" cy="1111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bg-BG" sz="800"/>
          </a:p>
        </p:txBody>
      </p:sp>
      <p:pic>
        <p:nvPicPr>
          <p:cNvPr id="4100" name="Picture 4" descr="кант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4163" y="3068638"/>
            <a:ext cx="5461000" cy="3265487"/>
          </a:xfrm>
          <a:prstGeom prst="rect">
            <a:avLst/>
          </a:prstGeom>
          <a:noFill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8625" y="549275"/>
            <a:ext cx="947737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bg-BG" sz="3200" b="1">
                <a:latin typeface="Times New Roman" pitchFamily="18" charset="0"/>
              </a:rPr>
              <a:t>  </a:t>
            </a:r>
            <a:r>
              <a:rPr lang="en-US" sz="3200">
                <a:latin typeface="Times New Roman" pitchFamily="18" charset="0"/>
              </a:rPr>
              <a:t>Когато купувате ябълки от пазара, продавачът използва кантар, за да претегли плодовете. Казваме, че измервателната единица за тегло е килограм</a:t>
            </a:r>
            <a:r>
              <a:rPr lang="bg-BG" sz="320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bg-BG" sz="3200" b="1">
                <a:latin typeface="Times New Roman" pitchFamily="18" charset="0"/>
              </a:rPr>
              <a:t>С кои други мерни единици измерваме тегло?</a:t>
            </a:r>
            <a:endParaRPr lang="en-US" sz="32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5925" y="3357563"/>
            <a:ext cx="3529013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800">
                <a:latin typeface="Times New Roman" pitchFamily="18" charset="0"/>
              </a:rPr>
              <a:t>Грам, килограм, тон</a:t>
            </a:r>
          </a:p>
          <a:p>
            <a:pPr>
              <a:spcBef>
                <a:spcPct val="50000"/>
              </a:spcBef>
            </a:pPr>
            <a:r>
              <a:rPr lang="bg-BG" sz="2800">
                <a:latin typeface="Times New Roman" pitchFamily="18" charset="0"/>
              </a:rPr>
              <a:t>1 кг = 1000 г</a:t>
            </a:r>
          </a:p>
          <a:p>
            <a:pPr>
              <a:spcBef>
                <a:spcPct val="50000"/>
              </a:spcBef>
            </a:pPr>
            <a:r>
              <a:rPr lang="bg-BG" sz="2800">
                <a:latin typeface="Times New Roman" pitchFamily="18" charset="0"/>
              </a:rPr>
              <a:t>1 т = 1000 кг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908050"/>
            <a:ext cx="8742363" cy="5329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b="1"/>
              <a:t>      </a:t>
            </a:r>
            <a:r>
              <a:rPr lang="en-US" sz="3600" b="1">
                <a:latin typeface="Times New Roman" pitchFamily="18" charset="0"/>
              </a:rPr>
              <a:t>По същия начин и информацията, която компютърът обработва, се измерва.</a:t>
            </a:r>
            <a:endParaRPr lang="bg-BG" sz="3600" b="1"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3600" b="1"/>
              <a:t>   </a:t>
            </a:r>
            <a:r>
              <a:rPr lang="en-US" sz="3600" b="1">
                <a:latin typeface="Times New Roman" pitchFamily="18" charset="0"/>
              </a:rPr>
              <a:t>Най-малката измервателна единица за информация е </a:t>
            </a: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1 bit</a:t>
            </a:r>
            <a:r>
              <a:rPr lang="en-US" sz="3600" b="1">
                <a:latin typeface="Times New Roman" pitchFamily="18" charset="0"/>
              </a:rPr>
              <a:t> (бит). 1 бит е равен на нула или единица:</a:t>
            </a:r>
          </a:p>
          <a:p>
            <a:pPr algn="ctr">
              <a:buFontTx/>
              <a:buNone/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 bit = 0 или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620713"/>
            <a:ext cx="8902700" cy="550545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b="1"/>
              <a:t> </a:t>
            </a:r>
            <a:r>
              <a:rPr lang="en-US" sz="4000" b="1">
                <a:latin typeface="Times New Roman" pitchFamily="18" charset="0"/>
              </a:rPr>
              <a:t>Друга измервателна единица </a:t>
            </a:r>
            <a:r>
              <a:rPr lang="bg-BG" sz="4000" b="1">
                <a:latin typeface="Times New Roman" pitchFamily="18" charset="0"/>
              </a:rPr>
              <a:t>за информация </a:t>
            </a:r>
            <a:r>
              <a:rPr lang="en-US" sz="4000" b="1">
                <a:latin typeface="Times New Roman" pitchFamily="18" charset="0"/>
              </a:rPr>
              <a:t>е </a:t>
            </a:r>
            <a:r>
              <a:rPr lang="en-US" sz="4000" b="1">
                <a:solidFill>
                  <a:schemeClr val="accent2"/>
                </a:solidFill>
                <a:latin typeface="Times New Roman" pitchFamily="18" charset="0"/>
              </a:rPr>
              <a:t>byte</a:t>
            </a:r>
            <a:r>
              <a:rPr lang="en-US" sz="4000" b="1">
                <a:latin typeface="Times New Roman" pitchFamily="18" charset="0"/>
              </a:rPr>
              <a:t> (байт)</a:t>
            </a:r>
          </a:p>
          <a:p>
            <a:pPr algn="ctr">
              <a:buFontTx/>
              <a:buNone/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</a:rPr>
              <a:t>1 byte (байт) = 8 bits (бита)</a:t>
            </a:r>
            <a:endParaRPr lang="bg-BG" sz="4000" b="1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4000" b="1">
                <a:latin typeface="Times New Roman" pitchFamily="18" charset="0"/>
              </a:rPr>
              <a:t> Байт е последователност от 8 бита. Използва се като основна единица за измерване на големина на файл, памет, носител на информация.</a:t>
            </a:r>
            <a:endParaRPr lang="en-US" sz="4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61988" y="0"/>
            <a:ext cx="8748712" cy="274638"/>
          </a:xfrm>
        </p:spPr>
        <p:txBody>
          <a:bodyPr/>
          <a:lstStyle/>
          <a:p>
            <a:endParaRPr lang="bg-BG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260350"/>
            <a:ext cx="8902700" cy="6121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b="1"/>
              <a:t> </a:t>
            </a:r>
            <a:r>
              <a:rPr lang="en-US" sz="3600" b="1">
                <a:latin typeface="Times New Roman" pitchFamily="18" charset="0"/>
              </a:rPr>
              <a:t>Така, както килограмите са по-голяма единица от грамовете за измерване на тегло, така и за измерването на информация съществуват по-големи единици:</a:t>
            </a:r>
          </a:p>
          <a:p>
            <a:pPr>
              <a:buFont typeface="Wingdings" pitchFamily="2" charset="2"/>
              <a:buChar char="q"/>
            </a:pPr>
            <a:r>
              <a:rPr lang="bg-BG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1 КВ (кило байт) = 1024 байта</a:t>
            </a:r>
          </a:p>
          <a:p>
            <a:pPr>
              <a:buFont typeface="Wingdings" pitchFamily="2" charset="2"/>
              <a:buChar char="q"/>
            </a:pPr>
            <a:r>
              <a:rPr lang="bg-BG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1 МВ (мега байт) = 1024 кило байта </a:t>
            </a:r>
          </a:p>
          <a:p>
            <a:pPr>
              <a:buFont typeface="Wingdings" pitchFamily="2" charset="2"/>
              <a:buChar char="q"/>
            </a:pPr>
            <a:r>
              <a:rPr lang="bg-BG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1 GB (гига байт) = 1024 мега байта </a:t>
            </a:r>
            <a:endParaRPr lang="bg-BG" sz="3600" b="1">
              <a:latin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3600" b="1">
                <a:latin typeface="Times New Roman" pitchFamily="18" charset="0"/>
              </a:rPr>
              <a:t> 1 ТВ (тера байт) = 1024 гига байта</a:t>
            </a:r>
            <a:endParaRPr lang="en-US" sz="3600" b="1" u="sng">
              <a:latin typeface="Times New Roman" pitchFamily="18" charset="0"/>
            </a:endParaRPr>
          </a:p>
          <a:p>
            <a:endParaRPr lang="en-US" sz="3600">
              <a:latin typeface="Times New Roman" pitchFamily="18" charset="0"/>
            </a:endParaRPr>
          </a:p>
          <a:p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Знаете ли, че: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sz="3600">
                <a:latin typeface="Times New Roman" pitchFamily="18" charset="0"/>
              </a:rPr>
              <a:t> Една 3,5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bg-BG" sz="3600">
                <a:latin typeface="Times New Roman" pitchFamily="18" charset="0"/>
              </a:rPr>
              <a:t>инчова дискета побира информация от 1,44 МВ.</a:t>
            </a:r>
          </a:p>
          <a:p>
            <a:pPr>
              <a:buFont typeface="Wingdings" pitchFamily="2" charset="2"/>
              <a:buChar char="q"/>
            </a:pPr>
            <a:r>
              <a:rPr lang="bg-BG" sz="3600">
                <a:latin typeface="Times New Roman" pitchFamily="18" charset="0"/>
              </a:rPr>
              <a:t> На един </a:t>
            </a:r>
            <a:r>
              <a:rPr lang="en-US" sz="3600">
                <a:latin typeface="Times New Roman" pitchFamily="18" charset="0"/>
              </a:rPr>
              <a:t>CD</a:t>
            </a:r>
            <a:r>
              <a:rPr lang="bg-BG" sz="3600">
                <a:latin typeface="Times New Roman" pitchFamily="18" charset="0"/>
              </a:rPr>
              <a:t> можем да запишем информация до 700 МВ.</a:t>
            </a:r>
          </a:p>
          <a:p>
            <a:pPr>
              <a:buFont typeface="Wingdings" pitchFamily="2" charset="2"/>
              <a:buChar char="q"/>
            </a:pPr>
            <a:endParaRPr lang="en-US" sz="3600">
              <a:latin typeface="Times New Roman" pitchFamily="18" charset="0"/>
            </a:endParaRPr>
          </a:p>
        </p:txBody>
      </p:sp>
      <p:pic>
        <p:nvPicPr>
          <p:cNvPr id="11268" name="Picture 4" descr="ani-disk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838" y="4221163"/>
            <a:ext cx="2673350" cy="2306637"/>
          </a:xfrm>
          <a:prstGeom prst="rect">
            <a:avLst/>
          </a:prstGeom>
          <a:noFill/>
        </p:spPr>
      </p:pic>
      <p:pic>
        <p:nvPicPr>
          <p:cNvPr id="11269" name="Picture 5" descr="Компак диск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826250" y="3644900"/>
            <a:ext cx="223361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izmervan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72F408-001C-4437-A3CA-146AF36747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6DC6329-CEDE-430D-A228-446F738C255E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864C01F-FF50-4FEF-A5D9-1993E0DE1B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izmervane</Template>
  <TotalTime>2</TotalTime>
  <Words>375</Words>
  <Application>Microsoft Office PowerPoint</Application>
  <PresentationFormat>A4 Paper (210x297 mm)</PresentationFormat>
  <Paragraphs>48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izmervane</vt:lpstr>
      <vt:lpstr>Document</vt:lpstr>
      <vt:lpstr>Microsoft Word 97 - 2003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Знаете ли, че:</vt:lpstr>
      <vt:lpstr>Въпроси и задачи</vt:lpstr>
      <vt:lpstr>Въпроси и задачи </vt:lpstr>
      <vt:lpstr>Да проверим!</vt:lpstr>
      <vt:lpstr>PowerPoint Presentation</vt:lpstr>
      <vt:lpstr>Използвана литература: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Lussi</dc:creator>
  <cp:lastModifiedBy>Lussi</cp:lastModifiedBy>
  <cp:revision>1</cp:revision>
  <dcterms:created xsi:type="dcterms:W3CDTF">2010-10-13T16:42:49Z</dcterms:created>
  <dcterms:modified xsi:type="dcterms:W3CDTF">2010-10-13T16:45:03Z</dcterms:modified>
</cp:coreProperties>
</file>