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73" r:id="rId5"/>
    <p:sldId id="293" r:id="rId6"/>
    <p:sldId id="294" r:id="rId7"/>
    <p:sldId id="282" r:id="rId8"/>
    <p:sldId id="284" r:id="rId9"/>
    <p:sldId id="274" r:id="rId10"/>
    <p:sldId id="276" r:id="rId11"/>
    <p:sldId id="278" r:id="rId12"/>
    <p:sldId id="279" r:id="rId13"/>
    <p:sldId id="275" r:id="rId14"/>
    <p:sldId id="280" r:id="rId15"/>
    <p:sldId id="286" r:id="rId16"/>
    <p:sldId id="285" r:id="rId17"/>
    <p:sldId id="287" r:id="rId18"/>
    <p:sldId id="281" r:id="rId19"/>
    <p:sldId id="288" r:id="rId20"/>
    <p:sldId id="289" r:id="rId21"/>
    <p:sldId id="290" r:id="rId22"/>
    <p:sldId id="291" r:id="rId23"/>
    <p:sldId id="292" r:id="rId24"/>
    <p:sldId id="295" r:id="rId25"/>
    <p:sldId id="29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DS Down Cyr" panose="04000400000000000000" pitchFamily="82" charset="0"/>
      <p:regular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63598" autoAdjust="0"/>
  </p:normalViewPr>
  <p:slideViewPr>
    <p:cSldViewPr snapToGrid="0">
      <p:cViewPr varScale="1">
        <p:scale>
          <a:sx n="38" d="100"/>
          <a:sy n="38" d="100"/>
        </p:scale>
        <p:origin x="150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C77-4611-88E3-AD5D246D6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НВО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17.809999999999999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7-4611-88E3-AD5D246D6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C77-4611-88E3-AD5D246D6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НВО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7-4611-88E3-AD5D246D6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309856"/>
        <c:axId val="553310184"/>
        <c:axId val="0"/>
      </c:bar3DChart>
      <c:catAx>
        <c:axId val="55330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310184"/>
        <c:crosses val="autoZero"/>
        <c:auto val="1"/>
        <c:lblAlgn val="ctr"/>
        <c:lblOffset val="100"/>
        <c:noMultiLvlLbl val="0"/>
      </c:catAx>
      <c:valAx>
        <c:axId val="5533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533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C-40F1-ADD3-DE0A06783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 Адриана </c:v>
                </c:pt>
                <c:pt idx="1">
                  <c:v> Алекс </c:v>
                </c:pt>
                <c:pt idx="2">
                  <c:v> Боян </c:v>
                </c:pt>
                <c:pt idx="3">
                  <c:v> Емелина </c:v>
                </c:pt>
                <c:pt idx="4">
                  <c:v> Здравка </c:v>
                </c:pt>
                <c:pt idx="5">
                  <c:v> Мария </c:v>
                </c:pt>
                <c:pt idx="6">
                  <c:v> Румен </c:v>
                </c:pt>
                <c:pt idx="7">
                  <c:v> Сайдин </c:v>
                </c:pt>
                <c:pt idx="8">
                  <c:v>Димитър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75</c:v>
                </c:pt>
                <c:pt idx="1">
                  <c:v>75</c:v>
                </c:pt>
                <c:pt idx="2">
                  <c:v>90</c:v>
                </c:pt>
                <c:pt idx="3">
                  <c:v>70</c:v>
                </c:pt>
                <c:pt idx="4">
                  <c:v>70</c:v>
                </c:pt>
                <c:pt idx="5">
                  <c:v>65</c:v>
                </c:pt>
                <c:pt idx="6">
                  <c:v>90</c:v>
                </c:pt>
                <c:pt idx="7">
                  <c:v>80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C-40F1-ADD3-DE0A06783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842160"/>
        <c:axId val="426842488"/>
        <c:axId val="0"/>
      </c:bar3DChart>
      <c:catAx>
        <c:axId val="42684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6842488"/>
        <c:crosses val="autoZero"/>
        <c:auto val="1"/>
        <c:lblAlgn val="ctr"/>
        <c:lblOffset val="100"/>
        <c:noMultiLvlLbl val="0"/>
      </c:catAx>
      <c:valAx>
        <c:axId val="42684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684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590B8"/>
            </a:solidFill>
            <a:ln>
              <a:noFill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Даниел </c:v>
                </c:pt>
                <c:pt idx="1">
                  <c:v> Димитър </c:v>
                </c:pt>
                <c:pt idx="2">
                  <c:v> Дияна </c:v>
                </c:pt>
                <c:pt idx="3">
                  <c:v> Елеонора </c:v>
                </c:pt>
                <c:pt idx="4">
                  <c:v> Йоан  </c:v>
                </c:pt>
                <c:pt idx="5">
                  <c:v> Йоана </c:v>
                </c:pt>
                <c:pt idx="6">
                  <c:v> Нели </c:v>
                </c:pt>
                <c:pt idx="7">
                  <c:v> Росмари </c:v>
                </c:pt>
                <c:pt idx="8">
                  <c:v> Румен </c:v>
                </c:pt>
                <c:pt idx="9">
                  <c:v> Румяна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4.5</c:v>
                </c:pt>
                <c:pt idx="1">
                  <c:v>3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B-48BB-92F1-C568478AC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586736"/>
        <c:axId val="424591656"/>
        <c:axId val="0"/>
      </c:bar3DChart>
      <c:catAx>
        <c:axId val="42458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4591656"/>
        <c:crosses val="autoZero"/>
        <c:auto val="1"/>
        <c:lblAlgn val="ctr"/>
        <c:lblOffset val="100"/>
        <c:noMultiLvlLbl val="0"/>
      </c:catAx>
      <c:valAx>
        <c:axId val="42459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458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0000"/>
                  </a:schemeClr>
                </a:gs>
                <a:gs pos="84000">
                  <a:schemeClr val="accent2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 Ангел </c:v>
                </c:pt>
                <c:pt idx="1">
                  <c:v> Анна-Мария </c:v>
                </c:pt>
                <c:pt idx="2">
                  <c:v> Асен </c:v>
                </c:pt>
                <c:pt idx="3">
                  <c:v> Даниел  </c:v>
                </c:pt>
                <c:pt idx="4">
                  <c:v> Димитър </c:v>
                </c:pt>
                <c:pt idx="5">
                  <c:v> Жорж Мануел </c:v>
                </c:pt>
                <c:pt idx="6">
                  <c:v> Йоан </c:v>
                </c:pt>
                <c:pt idx="7">
                  <c:v> Мария </c:v>
                </c:pt>
                <c:pt idx="8">
                  <c:v> Николай </c:v>
                </c:pt>
                <c:pt idx="9">
                  <c:v> Петър </c:v>
                </c:pt>
                <c:pt idx="10">
                  <c:v> Божидар </c:v>
                </c:pt>
                <c:pt idx="11">
                  <c:v> Георги </c:v>
                </c:pt>
                <c:pt idx="12">
                  <c:v> Ива </c:v>
                </c:pt>
                <c:pt idx="13">
                  <c:v> Петър </c:v>
                </c:pt>
                <c:pt idx="14">
                  <c:v> Росица </c:v>
                </c:pt>
                <c:pt idx="15">
                  <c:v> Снежана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1-4F5C-8010-C7BD77943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4541016"/>
        <c:axId val="594541672"/>
        <c:axId val="0"/>
      </c:bar3DChart>
      <c:catAx>
        <c:axId val="59454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94541672"/>
        <c:crosses val="autoZero"/>
        <c:auto val="1"/>
        <c:lblAlgn val="ctr"/>
        <c:lblOffset val="100"/>
        <c:noMultiLvlLbl val="0"/>
      </c:catAx>
      <c:valAx>
        <c:axId val="59454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9454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0000"/>
                  </a:schemeClr>
                </a:gs>
                <a:gs pos="84000">
                  <a:schemeClr val="accent4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 Алекс </c:v>
                </c:pt>
                <c:pt idx="1">
                  <c:v> Ангел </c:v>
                </c:pt>
                <c:pt idx="2">
                  <c:v> Асен </c:v>
                </c:pt>
                <c:pt idx="3">
                  <c:v> Георги </c:v>
                </c:pt>
                <c:pt idx="4">
                  <c:v> Елеонора </c:v>
                </c:pt>
                <c:pt idx="5">
                  <c:v> Елза </c:v>
                </c:pt>
                <c:pt idx="6">
                  <c:v> Кристиян </c:v>
                </c:pt>
                <c:pt idx="7">
                  <c:v> Салена </c:v>
                </c:pt>
                <c:pt idx="8">
                  <c:v> Снежана </c:v>
                </c:pt>
                <c:pt idx="9">
                  <c:v> Фатма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C-4F9F-B004-E5C83DDCD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4542000"/>
        <c:axId val="594542656"/>
        <c:axId val="0"/>
      </c:bar3DChart>
      <c:catAx>
        <c:axId val="59454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94542656"/>
        <c:crosses val="autoZero"/>
        <c:auto val="1"/>
        <c:lblAlgn val="ctr"/>
        <c:lblOffset val="100"/>
        <c:noMultiLvlLbl val="0"/>
      </c:catAx>
      <c:valAx>
        <c:axId val="59454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945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входно ниво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8-4189-B49E-3A00FFECE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първи срок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8-4189-B49E-3A00FFECE4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годишен успех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4.2699999999999996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8-4189-B49E-3A00FFECE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874800"/>
        <c:axId val="407875128"/>
        <c:axId val="0"/>
      </c:bar3DChart>
      <c:catAx>
        <c:axId val="4078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07875128"/>
        <c:crosses val="autoZero"/>
        <c:auto val="1"/>
        <c:lblAlgn val="ctr"/>
        <c:lblOffset val="100"/>
        <c:noMultiLvlLbl val="0"/>
      </c:catAx>
      <c:valAx>
        <c:axId val="40787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078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39BF-D1F0-4834-A598-5BE87E05F497}" type="datetimeFigureOut">
              <a:rPr lang="bg-BG" smtClean="0"/>
              <a:t>12.7.2017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E88B-B934-457B-8B21-FD38179AEE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971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35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16 седмокласници. Индивидуални учебни игри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Правиш диагностичен тест за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минути и веднага разбираш на какво ниво 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 дадения предмет и клас! Тестът с голяма точност разбира къде точно си перфектен и къде имаш малки или по-големи пропуски. Диагностичният тест се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адаптира спрямо теб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ти предлага съответно по-лесни или по-трудни въпроси. Мисли заедно с теб!</a:t>
            </a:r>
          </a:p>
          <a:p>
            <a:r>
              <a:rPr lang="ru-RU" dirty="0" smtClean="0"/>
              <a:t>След като изгледаш всички видео уроци и направиш упражненията, препоръчани специално за теб, идва време да се изправиш срещу боса на този свят! Вече си попълнил пропуските и заставаш срещу него, като отново правиш “умен” диагностичен тест! Щом постигнеш 100% успеваемост и се справиш с всяко едно знание и умение, ти побеждаваш боса и доказваш, че си №1! Вече си перфектен и можеш да преминеш към друг предмет и клас!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480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16 седмокласници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32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226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38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15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Заемайки длъжността директор преди по-малко от</a:t>
            </a:r>
            <a:r>
              <a:rPr lang="bg-BG" baseline="0" dirty="0" smtClean="0"/>
              <a:t> година исках да превърна Първо ОУ в училище на щастливи хора, защото съм убедена, че всеки човек може да успее, стига някой да му подаде ръка, да му покаже, че е ценен и ценен. </a:t>
            </a:r>
            <a:r>
              <a:rPr lang="ru-RU" baseline="0" dirty="0" smtClean="0"/>
              <a:t>– доказано е, че децата учат от хора, които харесват.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7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840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 учебната година училището ни спечели поне 10 проекта, но учениците с радост се включиха и в проект Твоят час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255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215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голямо внимание родителите слушаха отговорите  на децата, участваха в редактирането на текстове заедно с учениците и с радост </a:t>
            </a:r>
            <a:r>
              <a:rPr lang="bg-BG" dirty="0" smtClean="0"/>
              <a:t>и</a:t>
            </a:r>
            <a:r>
              <a:rPr lang="bg-BG" baseline="0" dirty="0" smtClean="0"/>
              <a:t> гордост </a:t>
            </a:r>
            <a:r>
              <a:rPr lang="ru-RU" dirty="0" smtClean="0"/>
              <a:t>установяваха, че децата им се справят по</a:t>
            </a:r>
            <a:r>
              <a:rPr lang="en-US" dirty="0" smtClean="0"/>
              <a:t>-</a:t>
            </a:r>
            <a:r>
              <a:rPr lang="ru-RU" dirty="0" smtClean="0"/>
              <a:t>добре от тях самите.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595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Заниманията в извънкласната дейност, бяха насочени към постигането на няколко </a:t>
            </a:r>
            <a:r>
              <a:rPr lang="ru-RU" b="1" dirty="0" smtClean="0"/>
              <a:t>основни цели:</a:t>
            </a:r>
          </a:p>
          <a:p>
            <a:r>
              <a:rPr lang="ru-RU" dirty="0" smtClean="0"/>
              <a:t>      1. Да се акцентира върху значението на грамотността за пълноценното реализиране на човека в съвременния свят.</a:t>
            </a:r>
          </a:p>
          <a:p>
            <a:r>
              <a:rPr lang="ru-RU" dirty="0" smtClean="0"/>
              <a:t>      2. Да се осъзнае важността на родния език в ежедневното общуване.</a:t>
            </a:r>
          </a:p>
          <a:p>
            <a:r>
              <a:rPr lang="ru-RU" dirty="0" smtClean="0"/>
              <a:t>      3. Да се осмислят начините, по които човек представя себе си чрез своите изказвания и чрез своите текстове.</a:t>
            </a:r>
          </a:p>
          <a:p>
            <a:r>
              <a:rPr lang="ru-RU" dirty="0" smtClean="0"/>
              <a:t>      4. Да се стимулира и мотивира съзнателното и целенасоченото изучаване на българския език, чрез задълбочаване и разширяване на езиковите компетентности.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519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цел да се постигне </a:t>
            </a:r>
            <a:r>
              <a:rPr lang="ru-RU" b="1" dirty="0" smtClean="0"/>
              <a:t>по-голяма</a:t>
            </a:r>
            <a:r>
              <a:rPr lang="ru-RU" dirty="0" smtClean="0"/>
              <a:t> ефективност в работата, часовете се провеждаха в компютърния кабинет, където всеки разполагаше с индивидуално работно място и можеше с помощта на съвременните технологии да получава нужната му информация. Учениците обогатяваха  знанията си по интересен и забавен начин, който им помагаше да усвояват материала, по-бързо и по-лесно.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68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563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191"/>
            <a:ext cx="9144000" cy="2825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33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6714" y="687474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80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44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31497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410394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48302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0725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944461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43843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17889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19152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18" y="1506422"/>
            <a:ext cx="7989752" cy="703336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91" y="1286300"/>
            <a:ext cx="8236410" cy="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243606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8933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4271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18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8" y="1294512"/>
            <a:ext cx="7989752" cy="10833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481943"/>
            <a:ext cx="8047978" cy="4049485"/>
          </a:xfrm>
        </p:spPr>
        <p:txBody>
          <a:bodyPr anchor="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91" y="1286300"/>
            <a:ext cx="8236410" cy="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60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81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970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155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6000" lvl="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28" y="6403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6/26/2017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b="5932"/>
          <a:stretch/>
        </p:blipFill>
        <p:spPr>
          <a:xfrm>
            <a:off x="664756" y="55156"/>
            <a:ext cx="7814488" cy="11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lang="en-US" sz="2800" kern="1200" dirty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6/26/2017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7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2122201"/>
            <a:ext cx="7989752" cy="892603"/>
          </a:xfrm>
        </p:spPr>
        <p:txBody>
          <a:bodyPr>
            <a:noAutofit/>
          </a:bodyPr>
          <a:lstStyle/>
          <a:p>
            <a:pPr algn="ctr"/>
            <a:r>
              <a:rPr lang="bg-BG" sz="4800" b="1" cap="none" dirty="0" smtClean="0">
                <a:latin typeface="DS Down Cyr" panose="04000400000000000000" pitchFamily="82" charset="0"/>
              </a:rPr>
              <a:t>ПЪТЯТ КЪМ УСПЕХА</a:t>
            </a:r>
            <a:endParaRPr lang="bg-BG" sz="4800" b="1" cap="none" dirty="0">
              <a:latin typeface="DS Down Cyr" panose="04000400000000000000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03" y="3295462"/>
            <a:ext cx="9144000" cy="590321"/>
          </a:xfrm>
        </p:spPr>
        <p:txBody>
          <a:bodyPr>
            <a:noAutofit/>
          </a:bodyPr>
          <a:lstStyle/>
          <a:p>
            <a:pPr algn="ctr"/>
            <a:r>
              <a:rPr lang="bg-BG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Първо ОУ „Св. Св. Кирил и Методий“, град Гоце Делчев</a:t>
            </a:r>
            <a:endParaRPr lang="bg-BG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28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2" y="1059122"/>
            <a:ext cx="7989752" cy="1083329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МОЯТ РОДЕН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210339"/>
            <a:ext cx="8047978" cy="404948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Доверие, съпричастност и активно участие от страна  </a:t>
            </a:r>
            <a:r>
              <a:rPr lang="bg-BG" dirty="0"/>
              <a:t>на родителите;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/>
          <a:stretch/>
        </p:blipFill>
        <p:spPr>
          <a:xfrm rot="5400000">
            <a:off x="2877671" y="2400502"/>
            <a:ext cx="3634316" cy="51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2139" y="1440795"/>
            <a:ext cx="8047978" cy="6686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Много забавления и награди</a:t>
            </a:r>
            <a:endParaRPr lang="bg-BG" dirty="0"/>
          </a:p>
        </p:txBody>
      </p:sp>
      <p:pic>
        <p:nvPicPr>
          <p:cNvPr id="4" name="Картина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r="21552"/>
          <a:stretch/>
        </p:blipFill>
        <p:spPr>
          <a:xfrm>
            <a:off x="337966" y="2109458"/>
            <a:ext cx="4046899" cy="4260861"/>
          </a:xfrm>
          <a:prstGeom prst="rect">
            <a:avLst/>
          </a:prstGeom>
        </p:spPr>
      </p:pic>
      <p:pic>
        <p:nvPicPr>
          <p:cNvPr id="6" name="Картина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22706"/>
          <a:stretch/>
        </p:blipFill>
        <p:spPr>
          <a:xfrm>
            <a:off x="4689695" y="2109457"/>
            <a:ext cx="4164595" cy="42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 - НВО 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g-B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97839167"/>
              </p:ext>
            </p:extLst>
          </p:nvPr>
        </p:nvGraphicFramePr>
        <p:xfrm>
          <a:off x="811850" y="2221907"/>
          <a:ext cx="7563029" cy="456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7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418" y="1294512"/>
            <a:ext cx="7989752" cy="896427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Индивидуални постижения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1669113"/>
              </p:ext>
            </p:extLst>
          </p:nvPr>
        </p:nvGraphicFramePr>
        <p:xfrm>
          <a:off x="407406" y="2190940"/>
          <a:ext cx="8609845" cy="439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19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8" y="1294512"/>
            <a:ext cx="7989752" cy="892507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Класация в </a:t>
            </a:r>
            <a:r>
              <a:rPr lang="bg-BG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 се</a:t>
            </a:r>
            <a:endParaRPr lang="bg-BG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95" t="13439" r="3680"/>
          <a:stretch/>
        </p:blipFill>
        <p:spPr>
          <a:xfrm>
            <a:off x="189555" y="2413262"/>
            <a:ext cx="8889478" cy="39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151" y="1529903"/>
            <a:ext cx="7989752" cy="742518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Тайните на родния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5101" y="2517509"/>
            <a:ext cx="8392563" cy="4340491"/>
          </a:xfrm>
        </p:spPr>
        <p:txBody>
          <a:bodyPr/>
          <a:lstStyle/>
          <a:p>
            <a:pPr marL="0" indent="361950">
              <a:buNone/>
            </a:pPr>
            <a:r>
              <a:rPr lang="bg-BG" dirty="0"/>
              <a:t>В </a:t>
            </a:r>
            <a:r>
              <a:rPr lang="bg-BG" dirty="0" smtClean="0"/>
              <a:t>груп</a:t>
            </a:r>
            <a:r>
              <a:rPr lang="bg-BG" dirty="0"/>
              <a:t>и</a:t>
            </a:r>
            <a:r>
              <a:rPr lang="bg-BG" dirty="0" smtClean="0"/>
              <a:t> </a:t>
            </a:r>
            <a:r>
              <a:rPr lang="bg-BG" dirty="0"/>
              <a:t>за преодоляване на обучителни затруднения по </a:t>
            </a:r>
            <a:r>
              <a:rPr lang="bg-BG" dirty="0" smtClean="0"/>
              <a:t>БЕЛ  - 20 ученици с ниски оценки </a:t>
            </a:r>
            <a:r>
              <a:rPr lang="bg-BG" dirty="0"/>
              <a:t>на </a:t>
            </a:r>
            <a:r>
              <a:rPr lang="bg-BG" dirty="0" smtClean="0"/>
              <a:t>входно </a:t>
            </a:r>
            <a:r>
              <a:rPr lang="bg-BG" dirty="0"/>
              <a:t>ниво. </a:t>
            </a:r>
            <a:endParaRPr lang="bg-BG" dirty="0" smtClean="0"/>
          </a:p>
          <a:p>
            <a:pPr marL="0" indent="361950">
              <a:buNone/>
            </a:pPr>
            <a:r>
              <a:rPr lang="bg-BG" dirty="0"/>
              <a:t>Освен  традиционните помагала и пособия, които се използват в часовете по български език и литература, всички </a:t>
            </a:r>
            <a:r>
              <a:rPr lang="bg-BG" dirty="0" smtClean="0"/>
              <a:t>ученици от групите имаха </a:t>
            </a:r>
            <a:r>
              <a:rPr lang="bg-BG" dirty="0"/>
              <a:t>достъп до образователния сайт „Уча се“. </a:t>
            </a:r>
          </a:p>
        </p:txBody>
      </p:sp>
    </p:spTree>
    <p:extLst>
      <p:ext uri="{BB962C8B-B14F-4D97-AF65-F5344CB8AC3E}">
        <p14:creationId xmlns:p14="http://schemas.microsoft.com/office/powerpoint/2010/main" val="377340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418" y="1294513"/>
            <a:ext cx="7989752" cy="742518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Тайните на родния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2139" y="2136618"/>
            <a:ext cx="8546471" cy="4644428"/>
          </a:xfrm>
        </p:spPr>
        <p:txBody>
          <a:bodyPr>
            <a:normAutofit/>
          </a:bodyPr>
          <a:lstStyle/>
          <a:p>
            <a:r>
              <a:rPr lang="bg-BG" dirty="0" smtClean="0"/>
              <a:t>Да </a:t>
            </a:r>
            <a:r>
              <a:rPr lang="bg-BG" dirty="0"/>
              <a:t>се акцентира върху значението на грамотността за пълноценното реализиране на човека в съвременния свят.</a:t>
            </a:r>
          </a:p>
          <a:p>
            <a:r>
              <a:rPr lang="bg-BG" dirty="0" smtClean="0"/>
              <a:t>Да </a:t>
            </a:r>
            <a:r>
              <a:rPr lang="bg-BG" dirty="0"/>
              <a:t>се осъзнае важността на родния език в ежедневното общуване.</a:t>
            </a:r>
          </a:p>
          <a:p>
            <a:r>
              <a:rPr lang="bg-BG" dirty="0" smtClean="0"/>
              <a:t>Да </a:t>
            </a:r>
            <a:r>
              <a:rPr lang="bg-BG" dirty="0"/>
              <a:t>се стимулира и мотивира съзнателното и целенасоченото изучаване на българския език, чрез задълбочаване и разширяване на езиковите компетентности.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279637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418" y="1294512"/>
            <a:ext cx="7989752" cy="896427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Тайните на родния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6" y="4372824"/>
            <a:ext cx="8674866" cy="235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083" y="2190939"/>
            <a:ext cx="5590421" cy="23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97790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Индивидуални резултати на НВО по БЕЛ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3930957"/>
              </p:ext>
            </p:extLst>
          </p:nvPr>
        </p:nvGraphicFramePr>
        <p:xfrm>
          <a:off x="361950" y="2136775"/>
          <a:ext cx="878205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14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139566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за преодоляване на обучителни затруднения по Английски език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 smtClean="0"/>
              <a:t>19 ученици, от които 16 седмокласници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26" y="3090087"/>
            <a:ext cx="7301684" cy="36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Училище на щастливи хора</a:t>
            </a:r>
            <a:endParaRPr lang="bg-BG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271463">
              <a:spcBef>
                <a:spcPts val="600"/>
              </a:spcBef>
            </a:pPr>
            <a:r>
              <a:rPr lang="bg-BG" dirty="0" smtClean="0"/>
              <a:t>Мотивираща, позитивна среда;</a:t>
            </a:r>
          </a:p>
          <a:p>
            <a:pPr marL="0" indent="271463">
              <a:spcBef>
                <a:spcPts val="600"/>
              </a:spcBef>
            </a:pPr>
            <a:r>
              <a:rPr lang="bg-BG" dirty="0" smtClean="0"/>
              <a:t>Всеотдайни учители, свободни да творят и експериментират;</a:t>
            </a:r>
          </a:p>
          <a:p>
            <a:pPr marL="0" indent="271463">
              <a:spcBef>
                <a:spcPts val="600"/>
              </a:spcBef>
            </a:pPr>
            <a:r>
              <a:rPr lang="bg-BG" dirty="0" smtClean="0"/>
              <a:t>Ученици, които харесват учителите си и училището си, не спират да мечтаят и да сбъдват мечтите си.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357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139566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за преодоляване на обучителни затруднения по Английски език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9397091"/>
              </p:ext>
            </p:extLst>
          </p:nvPr>
        </p:nvGraphicFramePr>
        <p:xfrm>
          <a:off x="81482" y="2481943"/>
          <a:ext cx="9062518" cy="41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40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1104657"/>
          </a:xfrm>
        </p:spPr>
        <p:txBody>
          <a:bodyPr>
            <a:normAutofit/>
          </a:bodyPr>
          <a:lstStyle/>
          <a:p>
            <a:pPr algn="ctr"/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ТРУДНАТА МАТЕМАТИКА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9007507"/>
              </p:ext>
            </p:extLst>
          </p:nvPr>
        </p:nvGraphicFramePr>
        <p:xfrm>
          <a:off x="443621" y="2190939"/>
          <a:ext cx="8419722" cy="431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3022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1104657"/>
          </a:xfrm>
        </p:spPr>
        <p:txBody>
          <a:bodyPr>
            <a:normAutofit/>
          </a:bodyPr>
          <a:lstStyle/>
          <a:p>
            <a:pPr algn="ctr"/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 и ООС – среден успех в 7. клас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4784040"/>
              </p:ext>
            </p:extLst>
          </p:nvPr>
        </p:nvGraphicFramePr>
        <p:xfrm>
          <a:off x="606582" y="2190939"/>
          <a:ext cx="8023068" cy="434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143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950" y="1086282"/>
            <a:ext cx="8649437" cy="1104657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Пътят към успеха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Работа в малки групи;</a:t>
            </a:r>
          </a:p>
          <a:p>
            <a:r>
              <a:rPr lang="bg-BG" dirty="0" smtClean="0"/>
              <a:t>Зачитане на индивидуалността на всеки ученик;</a:t>
            </a:r>
          </a:p>
          <a:p>
            <a:r>
              <a:rPr lang="bg-BG" dirty="0" smtClean="0"/>
              <a:t>Адекватно интерактивно обучение;</a:t>
            </a:r>
          </a:p>
          <a:p>
            <a:r>
              <a:rPr lang="bg-BG" dirty="0" smtClean="0"/>
              <a:t>Вяра, любов и всеотдайност.</a:t>
            </a:r>
          </a:p>
          <a:p>
            <a:pPr marL="0" indent="0" algn="ctr">
              <a:buNone/>
            </a:pPr>
            <a:r>
              <a:rPr lang="bg-BG" sz="4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ТВОЯТ ЧАС</a:t>
            </a:r>
          </a:p>
        </p:txBody>
      </p:sp>
    </p:spTree>
    <p:extLst>
      <p:ext uri="{BB962C8B-B14F-4D97-AF65-F5344CB8AC3E}">
        <p14:creationId xmlns:p14="http://schemas.microsoft.com/office/powerpoint/2010/main" val="3382737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3200" y="2481943"/>
            <a:ext cx="8737600" cy="4049485"/>
          </a:xfrm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Людмила Дерменджиева - Първо основно училище </a:t>
            </a:r>
            <a:r>
              <a:rPr lang="bg-BG" dirty="0"/>
              <a:t>„Св. Св. Кирил и Методий“, </a:t>
            </a:r>
            <a:r>
              <a:rPr lang="bg-BG" dirty="0" smtClean="0"/>
              <a:t>гр. </a:t>
            </a:r>
            <a:r>
              <a:rPr lang="bg-BG" dirty="0"/>
              <a:t>Гоце </a:t>
            </a:r>
            <a:r>
              <a:rPr lang="bg-BG" dirty="0" smtClean="0"/>
              <a:t>Делчев</a:t>
            </a:r>
          </a:p>
          <a:p>
            <a:pPr marL="0" indent="0">
              <a:buNone/>
            </a:pPr>
            <a:r>
              <a:rPr lang="bg-BG" b="1" dirty="0" smtClean="0"/>
              <a:t>За контакти: </a:t>
            </a:r>
          </a:p>
          <a:p>
            <a:pPr marL="0" indent="0">
              <a:buNone/>
            </a:pPr>
            <a:r>
              <a:rPr lang="bg-BG" dirty="0" smtClean="0"/>
              <a:t>телефон: 0892602015</a:t>
            </a:r>
          </a:p>
          <a:p>
            <a:pPr marL="0" indent="0">
              <a:buNone/>
            </a:pPr>
            <a:r>
              <a:rPr lang="en-US" dirty="0" smtClean="0"/>
              <a:t>E-mail</a:t>
            </a:r>
            <a:r>
              <a:rPr lang="bg-BG" dirty="0" smtClean="0"/>
              <a:t>:</a:t>
            </a:r>
            <a:r>
              <a:rPr lang="en-US" dirty="0" smtClean="0"/>
              <a:t> dermendjieva@parvo-gd.org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185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МИСИЯ</a:t>
            </a:r>
            <a:endParaRPr lang="bg-BG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6071" y="2611152"/>
            <a:ext cx="8736445" cy="437605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Ние изграждаме успешни </a:t>
            </a:r>
            <a:r>
              <a:rPr lang="ru-RU" dirty="0"/>
              <a:t>личности – знаещи и можещи, с широка култура, национални добродетели и европейски </a:t>
            </a:r>
            <a:r>
              <a:rPr lang="ru-RU" dirty="0" smtClean="0"/>
              <a:t>дух;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 Нашите </a:t>
            </a:r>
            <a:r>
              <a:rPr lang="ru-RU" dirty="0"/>
              <a:t>ученици са нашата </a:t>
            </a:r>
            <a:r>
              <a:rPr lang="ru-RU" dirty="0" smtClean="0"/>
              <a:t>грижа, отговорност</a:t>
            </a:r>
            <a:r>
              <a:rPr lang="ru-RU" dirty="0"/>
              <a:t>, самочувствие и </a:t>
            </a:r>
            <a:r>
              <a:rPr lang="ru-RU" dirty="0" smtClean="0"/>
              <a:t>гордост</a:t>
            </a:r>
            <a:r>
              <a:rPr lang="ru-RU" dirty="0"/>
              <a:t>;</a:t>
            </a: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dirty="0" smtClean="0"/>
              <a:t>Нашето училище е територия </a:t>
            </a:r>
            <a:r>
              <a:rPr lang="ru-RU" dirty="0"/>
              <a:t>за изява на всеки индивидуален талант.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942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реалността</a:t>
            </a:r>
            <a:endParaRPr lang="bg-BG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271463">
              <a:spcBef>
                <a:spcPts val="600"/>
              </a:spcBef>
            </a:pPr>
            <a:r>
              <a:rPr lang="bg-BG" dirty="0" smtClean="0"/>
              <a:t>Високи постижения на Национален кръг на ученическите олимпиади по БЕЛ, ИТ, Биология и ЗО, История и цивилизация, Астрономия;</a:t>
            </a:r>
          </a:p>
          <a:p>
            <a:pPr marL="0" indent="271463">
              <a:spcBef>
                <a:spcPts val="600"/>
              </a:spcBef>
            </a:pPr>
            <a:r>
              <a:rPr lang="bg-BG" dirty="0" smtClean="0"/>
              <a:t>Множество спечелени проекти;</a:t>
            </a:r>
          </a:p>
          <a:p>
            <a:pPr marL="0" indent="271463">
              <a:spcBef>
                <a:spcPts val="600"/>
              </a:spcBef>
            </a:pPr>
            <a:r>
              <a:rPr lang="bg-BG" dirty="0"/>
              <a:t>Иновативно училище;</a:t>
            </a:r>
          </a:p>
          <a:p>
            <a:pPr marL="0" indent="271463">
              <a:spcBef>
                <a:spcPts val="600"/>
              </a:spcBef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10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Твоят час</a:t>
            </a:r>
            <a:endParaRPr lang="bg-BG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bg-BG" b="1" dirty="0" smtClean="0"/>
              <a:t>26 групи</a:t>
            </a:r>
            <a:r>
              <a:rPr lang="bg-BG" dirty="0" smtClean="0"/>
              <a:t>, от които:</a:t>
            </a:r>
          </a:p>
          <a:p>
            <a:pPr>
              <a:spcBef>
                <a:spcPts val="600"/>
              </a:spcBef>
            </a:pPr>
            <a:r>
              <a:rPr lang="bg-BG" dirty="0" smtClean="0"/>
              <a:t>18 групи за занимания по интереси от всички области на науката, изкуството и спорта;</a:t>
            </a:r>
          </a:p>
          <a:p>
            <a:pPr>
              <a:spcBef>
                <a:spcPts val="600"/>
              </a:spcBef>
            </a:pPr>
            <a:r>
              <a:rPr lang="bg-BG" dirty="0" smtClean="0"/>
              <a:t>8 групи за преодоляване на обучителни затруднения;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242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8" y="1466528"/>
            <a:ext cx="7989752" cy="1083329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solidFill>
                  <a:srgbClr val="002060"/>
                </a:solidFill>
              </a:rPr>
              <a:t>Целеви стойности за изпълнение на училищната програма</a:t>
            </a:r>
            <a:endParaRPr lang="bg-BG" sz="3600" b="1" cap="non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9418" y="2151504"/>
            <a:ext cx="8047978" cy="40494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bg-BG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bg-B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294"/>
          <a:stretch/>
        </p:blipFill>
        <p:spPr>
          <a:xfrm>
            <a:off x="0" y="2706985"/>
            <a:ext cx="9073112" cy="40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418" y="1611384"/>
            <a:ext cx="7989752" cy="896427"/>
          </a:xfrm>
        </p:spPr>
        <p:txBody>
          <a:bodyPr>
            <a:noAutofit/>
          </a:bodyPr>
          <a:lstStyle/>
          <a:p>
            <a:r>
              <a:rPr lang="bg-BG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bg-BG" sz="4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реодоляване на обучителни затруднения</a:t>
            </a:r>
            <a:endParaRPr lang="bg-BG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9418" y="2636976"/>
            <a:ext cx="8097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Моят роден език – 9 ученици;</a:t>
            </a:r>
          </a:p>
          <a:p>
            <a:pPr marL="514350" indent="-514350"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 – 10 ученици;</a:t>
            </a:r>
          </a:p>
          <a:p>
            <a:pPr marL="514350" indent="-514350"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Тайните на родния език – 10;</a:t>
            </a:r>
          </a:p>
          <a:p>
            <a:pPr marL="514350" indent="-514350">
              <a:spcAft>
                <a:spcPts val="0"/>
              </a:spcAft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Английският език- лесен, интересен – 9 ученици;</a:t>
            </a:r>
          </a:p>
          <a:p>
            <a:pPr marL="514350" indent="-514350">
              <a:spcAft>
                <a:spcPts val="0"/>
              </a:spcAft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Моят английски език – 10 ученици</a:t>
            </a:r>
            <a:r>
              <a:rPr lang="bg-BG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руски език – 10 ученици</a:t>
            </a:r>
            <a:r>
              <a:rPr lang="bg-BG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0"/>
              </a:spcAft>
              <a:buClr>
                <a:srgbClr val="4590B8"/>
              </a:buClr>
              <a:buFont typeface="+mj-lt"/>
              <a:buAutoNum type="arabicPeriod"/>
            </a:pP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Трудната математика – 10 ученици;</a:t>
            </a:r>
          </a:p>
          <a:p>
            <a:pPr marL="514350" indent="-514350">
              <a:spcAft>
                <a:spcPts val="0"/>
              </a:spcAft>
              <a:buClr>
                <a:srgbClr val="4590B8"/>
              </a:buClr>
              <a:buFont typeface="+mj-lt"/>
              <a:buAutoNum type="arabicPeriod"/>
            </a:pPr>
            <a:r>
              <a:rPr lang="bg-BG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</a:t>
            </a:r>
            <a:r>
              <a:rPr lang="bg-BG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ООС – 9 ученици;</a:t>
            </a:r>
          </a:p>
        </p:txBody>
      </p:sp>
    </p:spTree>
    <p:extLst>
      <p:ext uri="{BB962C8B-B14F-4D97-AF65-F5344CB8AC3E}">
        <p14:creationId xmlns:p14="http://schemas.microsoft.com/office/powerpoint/2010/main" val="242964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2" y="1059122"/>
            <a:ext cx="7989752" cy="1083329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МОЯТ РОДЕН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210339"/>
            <a:ext cx="8047978" cy="404948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Участници – 9 ученици от 4а и 4г клас</a:t>
            </a:r>
            <a:endParaRPr lang="bg-BG" dirty="0"/>
          </a:p>
        </p:txBody>
      </p:sp>
      <p:pic>
        <p:nvPicPr>
          <p:cNvPr id="4" name="Картина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73" y="2761307"/>
            <a:ext cx="6382693" cy="38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2" y="1059122"/>
            <a:ext cx="7989752" cy="1083329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МОЯТ РОДЕН ЕЗИК</a:t>
            </a:r>
            <a:endParaRPr lang="bg-B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210339"/>
            <a:ext cx="8047978" cy="404948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Съвременно интерактивно обучение с достъп до образователни ресурси от </a:t>
            </a:r>
            <a:r>
              <a:rPr lang="bg-BG" b="1" i="1" dirty="0" smtClean="0"/>
              <a:t>Уча се</a:t>
            </a:r>
            <a:r>
              <a:rPr lang="bg-BG" dirty="0" smtClean="0"/>
              <a:t>;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8" name="Картина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02" y="3295462"/>
            <a:ext cx="5522614" cy="34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1521</TotalTime>
  <Words>797</Words>
  <Application>Microsoft Office PowerPoint</Application>
  <PresentationFormat>On-screen Show (4:3)</PresentationFormat>
  <Paragraphs>96</Paragraphs>
  <Slides>24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Wingdings 2</vt:lpstr>
      <vt:lpstr>Arial</vt:lpstr>
      <vt:lpstr>DS Down Cyr</vt:lpstr>
      <vt:lpstr>Corbel</vt:lpstr>
      <vt:lpstr>Gill Sans MT</vt:lpstr>
      <vt:lpstr>Calibri Light</vt:lpstr>
      <vt:lpstr>Dividend</vt:lpstr>
      <vt:lpstr>Custom Design</vt:lpstr>
      <vt:lpstr>ПЪТЯТ КЪМ УСПЕХА</vt:lpstr>
      <vt:lpstr>Училище на щастливи хора</vt:lpstr>
      <vt:lpstr> МИСИЯ</vt:lpstr>
      <vt:lpstr>реалността</vt:lpstr>
      <vt:lpstr>Твоят час</vt:lpstr>
      <vt:lpstr>Целеви стойности за изпълнение на училищната програма</vt:lpstr>
      <vt:lpstr>Преодоляване на обучителни затруднения</vt:lpstr>
      <vt:lpstr>МОЯТ РОДЕН ЕЗИК</vt:lpstr>
      <vt:lpstr>МОЯТ РОДЕН ЕЗИК</vt:lpstr>
      <vt:lpstr>МОЯТ РОДЕН ЕЗИК</vt:lpstr>
      <vt:lpstr>PowerPoint Presentation</vt:lpstr>
      <vt:lpstr>РЕЗУЛТАТИ - НВО 4а и 4г КЛАС</vt:lpstr>
      <vt:lpstr>Индивидуални постижения</vt:lpstr>
      <vt:lpstr>Класация в уча се</vt:lpstr>
      <vt:lpstr>Тайните на родния език</vt:lpstr>
      <vt:lpstr>Тайните на родния език</vt:lpstr>
      <vt:lpstr>Тайните на родния език</vt:lpstr>
      <vt:lpstr>Индивидуални резултати на НВО по БЕЛ</vt:lpstr>
      <vt:lpstr>Групи за преодоляване на обучителни затруднения по Английски език</vt:lpstr>
      <vt:lpstr>Групи за преодоляване на обучителни затруднения по Английски език</vt:lpstr>
      <vt:lpstr>ТРУДНАТА МАТЕМАТИКА</vt:lpstr>
      <vt:lpstr>Химия и ООС – среден успех в 7. клас</vt:lpstr>
      <vt:lpstr>Пътят към успеха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за предучилищното и училищното образование</dc:title>
  <dc:creator>Люси Дерменджиева</dc:creator>
  <cp:lastModifiedBy>Люси Дерменджиева</cp:lastModifiedBy>
  <cp:revision>120</cp:revision>
  <dcterms:created xsi:type="dcterms:W3CDTF">2016-08-27T18:32:42Z</dcterms:created>
  <dcterms:modified xsi:type="dcterms:W3CDTF">2017-07-12T20:01:16Z</dcterms:modified>
</cp:coreProperties>
</file>