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78" r:id="rId4"/>
    <p:sldId id="259" r:id="rId5"/>
    <p:sldId id="260" r:id="rId6"/>
    <p:sldId id="261" r:id="rId7"/>
    <p:sldId id="27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0" r:id="rId17"/>
    <p:sldId id="281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77D9E-7FE8-4D8C-A287-B0B0D1AC5CA1}" type="datetimeFigureOut">
              <a:rPr lang="bg-BG" smtClean="0"/>
              <a:t>25.9.2013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83376-5C90-4C5D-9190-05D4DB78DD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3771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 преди изобретяването на електронния калкулатор и на компютъра хората броели и смятали с приспособление, подобно на сметалото, наречено абак.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този уред изчисленията се правят с помощта на камъчета, мъниста или пулове, вместо - с числа. Мънистата са нанизани на телове, опънати в рамка. Последователните телове показват единици, десетици, стотици хилядни и така нататък. Чрез преместване на мънистата хората могат да събират, да изваждат, да умножават и да делят числа.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Абакът вероятно е едно от немалкото шумерски изобретения (наред с тухлата, сапуна и други). В Древността той бил използван още от египтяните, гърците, римляните, китайците и индийците.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Около 700 г. индийците създават цифрова система, при която събирането с помощта на написани числа става също толкова лесно, колкото - и с помощта на сметало.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Арабите възприемат от индийците цифрите и този метод на смятане. Те ги въвеждат (цифрите и смятането) в Европа (в Испания).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Европа абакът се използвал чак до XVIII век. Един французин изобретил абак с 27 линии.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Постепенно писмените изчисления изместват абака в Европа. Но и до днес той се използва в Близкия Изток, в Русия, в Китай и в Япония. В Китай абакът се нарича суанапан, а в Япония - соробан.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прикачените изображения се вижда, че абакът може да бъде наречен "сметало 2.0".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3376-5C90-4C5D-9190-05D4DB78DD1A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15395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C7B16-8DB5-4250-B825-1A5895C5239A}" type="slidenum">
              <a:rPr lang="en-US"/>
              <a:pPr/>
              <a:t>6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Дъщеря на Байрон-36г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1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C7B16-8DB5-4250-B825-1A5895C5239A}" type="slidenum">
              <a:rPr lang="en-US"/>
              <a:pPr/>
              <a:t>7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Дъщеря на Байрон-36г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77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Адел Голдстин и Бети Дженкинс са били изпълнителките на програмите на ENIAC като Голдстин дори е издала и наръчник за управлението му. Чрез работата на тези жени, ние сме достигнали до първото софтуерно приложение и първите уроци по програмиране. Дамите на ENIAC са били увековечени в Залата на Славата на Women In Technology International през 1997г.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3376-5C90-4C5D-9190-05D4DB78DD1A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69934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Адел Голдстин и Бети Дженкинс са били изпълнителките на програмите на ENIAC като Голдстин дори е издала и наръчник за управлението му. Чрез работата на тези жени, ние сме достигнали до първото софтуерно приложение и първите уроци по програмиране. </a:t>
            </a:r>
            <a:r>
              <a:rPr lang="ru-RU" smtClean="0"/>
              <a:t>Дамите на ENIAC са били увековечени в Залата на Славата на Women In Technology International през 1997г.</a:t>
            </a:r>
          </a:p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3376-5C90-4C5D-9190-05D4DB78DD1A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2594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bg-BG" noProof="0" smtClean="0"/>
              <a:t>Щракнете, за да редактирате стила на заглавието в образеца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bg-BG" noProof="0" smtClean="0"/>
              <a:t>Щракнете, за да редактирате стила на подзаглавията в образеца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История на компютрите - Л. Дерменджиева, РКК в Първо ОУ "Св. Св. Кирил и Методий", град Гоце Делчев</a:t>
            </a:r>
            <a:endParaRPr lang="bg-BG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516059-1A37-40E4-AA7A-0CD30E6AEC09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История на компютрите - Л. Дерменджиева, РКК в Първо ОУ "Св. Св. Кирил и Методий", град Гоце Делчев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CA6EF-F8E4-4F52-A602-B30BA675B19C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192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История на компютрите - Л. Дерменджиева, РКК в Първо ОУ "Св. Св. Кирил и Методий", град Гоце Делчев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AD925-E304-4124-9410-71E2418DD964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951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История на компютрите - Л. Дерменджиева, РКК в Първо ОУ "Св. Св. Кирил и Методий", град Гоце Делчев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6A9FE-FC2E-46ED-B17F-3D30DB4FA50C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447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5225"/>
            <a:ext cx="7848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История на компютрите - Л. Дерменджиева, РКК в Първо ОУ "Св. Св. Кирил и Методий", град Гоце Делчев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6762A-615C-41D9-B93C-A98ADF7CCB83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0113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История на компютрите - Л. Дерменджиева, РКК в Първо ОУ "Св. Св. Кирил и Методий", град Гоце Делчев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C7906-38CE-4AE7-B339-E8DD5E76288E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646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История на компютрите - Л. Дерменджиева, РКК в Първо ОУ "Св. Св. Кирил и Методий", град Гоце Делчев</a:t>
            </a: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3CF5C-4F62-4AEB-B2C0-70EF36C5F93F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4486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История на компютрите - Л. Дерменджиева, РКК в Първо ОУ "Св. Св. Кирил и Методий", град Гоце Делчев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E718A-A71A-4291-9684-A081651BEA8C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089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История на компютрите - Л. Дерменджиева, РКК в Първо ОУ "Св. Св. Кирил и Методий", град Гоце Делчев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F36E2-FCE2-4258-A8F9-CC023F43C319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2961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История на компютрите - Л. Дерменджиева, РКК в Първо ОУ "Св. Св. Кирил и Методий", град Гоце Делчев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D2DF4-9E78-436B-A6FB-7578FF2AD9F0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949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История на компютрите - Л. Дерменджиева, РКК в Първо ОУ "Св. Св. Кирил и Методий", град Гоце Делчев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C65EA-F85F-486D-98D6-D10F382E4DF4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704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стила на заглавието в образеца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ru-RU" smtClean="0"/>
              <a:t>История на компютрите - Л. Дерменджиева, РКК в Първо ОУ "Св. Св. Кирил и Методий", град Гоце Делчев</a:t>
            </a:r>
            <a:endParaRPr 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2023E8-5080-4018-8CF0-DC669A15986F}" type="slidenum">
              <a:rPr lang="bg-BG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1470025"/>
          </a:xfrm>
        </p:spPr>
        <p:txBody>
          <a:bodyPr/>
          <a:lstStyle/>
          <a:p>
            <a:r>
              <a:rPr lang="bg-BG" dirty="0"/>
              <a:t>История </a:t>
            </a:r>
            <a:br>
              <a:rPr lang="bg-BG" dirty="0"/>
            </a:br>
            <a:r>
              <a:rPr lang="bg-BG" dirty="0"/>
              <a:t>на компютърната техника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52578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chemeClr val="bg1"/>
                </a:solidFill>
              </a:rPr>
              <a:t>Кратък преглед</a:t>
            </a:r>
            <a:endParaRPr lang="bg-B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549275"/>
            <a:ext cx="7345362" cy="1439863"/>
          </a:xfrm>
        </p:spPr>
        <p:txBody>
          <a:bodyPr/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488267"/>
            <a:ext cx="8270875" cy="3644245"/>
          </a:xfrm>
        </p:spPr>
        <p:txBody>
          <a:bodyPr/>
          <a:lstStyle/>
          <a:p>
            <a:pPr marL="0" indent="357188" algn="just">
              <a:buNone/>
            </a:pPr>
            <a:r>
              <a:rPr lang="bg-BG" sz="2800" dirty="0"/>
              <a:t>Разбиване на кодове по време на ІІ Световна война;</a:t>
            </a:r>
          </a:p>
          <a:p>
            <a:pPr marL="0" indent="357188" algn="just">
              <a:buNone/>
            </a:pPr>
            <a:r>
              <a:rPr lang="en-US" sz="2800" dirty="0" err="1"/>
              <a:t>Джон</a:t>
            </a:r>
            <a:r>
              <a:rPr lang="en-US" sz="2800" dirty="0"/>
              <a:t> </a:t>
            </a:r>
            <a:r>
              <a:rPr lang="en-US" sz="2800" dirty="0" err="1"/>
              <a:t>Атанасов</a:t>
            </a:r>
            <a:r>
              <a:rPr lang="en-US" sz="2800" dirty="0"/>
              <a:t> </a:t>
            </a:r>
            <a:r>
              <a:rPr lang="en-US" sz="2800" dirty="0" err="1"/>
              <a:t>разраб</a:t>
            </a:r>
            <a:r>
              <a:rPr lang="bg-BG" sz="2800" dirty="0"/>
              <a:t>о</a:t>
            </a:r>
            <a:r>
              <a:rPr lang="en-US" sz="2800" dirty="0" err="1"/>
              <a:t>тва</a:t>
            </a:r>
            <a:r>
              <a:rPr lang="en-US" sz="2800" dirty="0"/>
              <a:t> </a:t>
            </a:r>
            <a:r>
              <a:rPr lang="en-US" sz="2800" dirty="0" err="1"/>
              <a:t>принципите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работа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първия</a:t>
            </a:r>
            <a:r>
              <a:rPr lang="en-US" sz="2800" dirty="0"/>
              <a:t> </a:t>
            </a:r>
            <a:r>
              <a:rPr lang="en-US" sz="2800" dirty="0" err="1"/>
              <a:t>електронно-цифров</a:t>
            </a:r>
            <a:r>
              <a:rPr lang="en-US" sz="2800" dirty="0"/>
              <a:t> </a:t>
            </a:r>
            <a:r>
              <a:rPr lang="en-US" sz="2800" dirty="0" err="1"/>
              <a:t>компютър</a:t>
            </a:r>
            <a:r>
              <a:rPr lang="en-US" sz="2800" dirty="0"/>
              <a:t>. </a:t>
            </a:r>
            <a:endParaRPr lang="bg-BG" sz="2800" dirty="0"/>
          </a:p>
          <a:p>
            <a:endParaRPr lang="en-US" sz="4000" dirty="0">
              <a:latin typeface="Times New Roman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74675" y="227479"/>
            <a:ext cx="78501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Първо</a:t>
            </a: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поколение</a:t>
            </a: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електронни</a:t>
            </a: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компютри</a:t>
            </a: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(1937-1953)</a:t>
            </a:r>
            <a:b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85800" y="6477000"/>
            <a:ext cx="8382000" cy="476250"/>
          </a:xfrm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История на комп. техника - Л. Дерменджиева, РКК в Първо ОУ "Св. Св. Кирил и Методий", град Гоце Делчев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3782356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1941 г.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599"/>
            <a:ext cx="8559800" cy="3998913"/>
          </a:xfrm>
        </p:spPr>
        <p:txBody>
          <a:bodyPr/>
          <a:lstStyle/>
          <a:p>
            <a:pPr marL="0" indent="542925" algn="just">
              <a:buNone/>
            </a:pPr>
            <a:r>
              <a:rPr lang="en-US" sz="2800" dirty="0" err="1"/>
              <a:t>Естествено</a:t>
            </a:r>
            <a:r>
              <a:rPr lang="en-US" sz="2800" dirty="0"/>
              <a:t>, </a:t>
            </a:r>
            <a:r>
              <a:rPr lang="en-US" sz="2800" dirty="0" err="1"/>
              <a:t>българин</a:t>
            </a:r>
            <a:r>
              <a:rPr lang="en-US" sz="2800" dirty="0"/>
              <a:t> – </a:t>
            </a:r>
            <a:r>
              <a:rPr lang="en-US" sz="2800" dirty="0" err="1"/>
              <a:t>Джон</a:t>
            </a:r>
            <a:r>
              <a:rPr lang="en-US" sz="2800" dirty="0"/>
              <a:t> </a:t>
            </a:r>
            <a:r>
              <a:rPr lang="en-US" sz="2800" dirty="0" err="1"/>
              <a:t>Атан</a:t>
            </a:r>
            <a:r>
              <a:rPr lang="bg-BG" sz="2800" dirty="0"/>
              <a:t>а</a:t>
            </a:r>
            <a:r>
              <a:rPr lang="en-US" sz="2800" dirty="0" err="1"/>
              <a:t>со</a:t>
            </a:r>
            <a:r>
              <a:rPr lang="bg-BG" sz="2800" dirty="0"/>
              <a:t>в</a:t>
            </a:r>
            <a:r>
              <a:rPr lang="en-US" sz="2800" dirty="0"/>
              <a:t> и </a:t>
            </a:r>
            <a:r>
              <a:rPr lang="en-US" sz="2800" dirty="0" err="1"/>
              <a:t>Бери</a:t>
            </a:r>
            <a:r>
              <a:rPr lang="en-US" sz="2800" dirty="0"/>
              <a:t> </a:t>
            </a:r>
            <a:r>
              <a:rPr lang="en-US" sz="2800" dirty="0" err="1"/>
              <a:t>завършват</a:t>
            </a:r>
            <a:r>
              <a:rPr lang="en-US" sz="2800" dirty="0"/>
              <a:t> </a:t>
            </a:r>
            <a:r>
              <a:rPr lang="en-US" sz="2800" dirty="0" err="1"/>
              <a:t>първия</a:t>
            </a:r>
            <a:r>
              <a:rPr lang="en-US" sz="2800" dirty="0"/>
              <a:t> </a:t>
            </a:r>
            <a:r>
              <a:rPr lang="en-US" sz="2800" dirty="0" err="1"/>
              <a:t>компютър</a:t>
            </a:r>
            <a:r>
              <a:rPr lang="en-US" sz="2800" dirty="0"/>
              <a:t>: ABC (</a:t>
            </a:r>
            <a:r>
              <a:rPr lang="en-US" sz="2800" dirty="0" err="1"/>
              <a:t>Atanasoff</a:t>
            </a:r>
            <a:r>
              <a:rPr lang="en-US" sz="2800" dirty="0"/>
              <a:t>-Berry Computer). </a:t>
            </a:r>
            <a:endParaRPr lang="bg-BG" sz="2800" dirty="0" smtClean="0"/>
          </a:p>
          <a:p>
            <a:pPr marL="0" indent="542925" algn="just">
              <a:buNone/>
            </a:pPr>
            <a:r>
              <a:rPr lang="en-US" sz="2800" dirty="0" err="1" smtClean="0"/>
              <a:t>На</a:t>
            </a:r>
            <a:r>
              <a:rPr lang="en-US" sz="2800" dirty="0" smtClean="0"/>
              <a:t> </a:t>
            </a:r>
            <a:r>
              <a:rPr lang="en-US" sz="2800" dirty="0" err="1"/>
              <a:t>демонстрацията</a:t>
            </a:r>
            <a:r>
              <a:rPr lang="en-US" sz="2800" dirty="0"/>
              <a:t> АВС </a:t>
            </a:r>
            <a:r>
              <a:rPr lang="en-US" sz="2800" dirty="0" err="1"/>
              <a:t>решила</a:t>
            </a:r>
            <a:r>
              <a:rPr lang="en-US" sz="2800" dirty="0"/>
              <a:t> 29 </a:t>
            </a:r>
            <a:r>
              <a:rPr lang="en-US" sz="2800" dirty="0" err="1"/>
              <a:t>уравнения</a:t>
            </a:r>
            <a:r>
              <a:rPr lang="en-US" sz="2800" dirty="0"/>
              <a:t> с 29 </a:t>
            </a:r>
            <a:r>
              <a:rPr lang="en-US" sz="2800" dirty="0" err="1"/>
              <a:t>неизвестни</a:t>
            </a:r>
            <a:r>
              <a:rPr lang="en-US" sz="2800" dirty="0"/>
              <a:t> </a:t>
            </a: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един</a:t>
            </a:r>
            <a:r>
              <a:rPr lang="en-US" sz="2800" dirty="0"/>
              <a:t> </a:t>
            </a:r>
            <a:r>
              <a:rPr lang="en-US" sz="2800" dirty="0" err="1"/>
              <a:t>час</a:t>
            </a:r>
            <a:r>
              <a:rPr lang="en-US" sz="2800" dirty="0"/>
              <a:t>. </a:t>
            </a:r>
            <a:r>
              <a:rPr lang="en-US" sz="2800" dirty="0" err="1"/>
              <a:t>Предишният</a:t>
            </a:r>
            <a:r>
              <a:rPr lang="en-US" sz="2800" dirty="0"/>
              <a:t> </a:t>
            </a:r>
            <a:r>
              <a:rPr lang="en-US" sz="2800" dirty="0" err="1"/>
              <a:t>рекорд</a:t>
            </a:r>
            <a:r>
              <a:rPr lang="en-US" sz="2800" dirty="0"/>
              <a:t> е </a:t>
            </a:r>
            <a:r>
              <a:rPr lang="en-US" sz="2800" dirty="0" err="1"/>
              <a:t>бил</a:t>
            </a:r>
            <a:r>
              <a:rPr lang="en-US" sz="2800" dirty="0"/>
              <a:t> 381 </a:t>
            </a:r>
            <a:r>
              <a:rPr lang="en-US" sz="2800" dirty="0" err="1"/>
              <a:t>часа</a:t>
            </a:r>
            <a:r>
              <a:rPr lang="en-US" sz="2800" dirty="0"/>
              <a:t>. 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85800" y="6477000"/>
            <a:ext cx="8382000" cy="476250"/>
          </a:xfrm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История на комп. техника - Л. Дерменджиева, РКК в Първо ОУ "Св. Св. Кирил и Методий", град Гоце Делчев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72011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/>
              <a:t>АВС компютър</a:t>
            </a:r>
            <a:endParaRPr lang="en-US"/>
          </a:p>
        </p:txBody>
      </p:sp>
      <p:pic>
        <p:nvPicPr>
          <p:cNvPr id="31750" name="Picture 6" descr="BIG-ABC-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5565377" cy="4175055"/>
          </a:xfrm>
          <a:prstGeom prst="rect">
            <a:avLst/>
          </a:prstGeom>
          <a:noFill/>
        </p:spPr>
      </p:pic>
      <p:sp>
        <p:nvSpPr>
          <p:cNvPr id="8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85800" y="6477000"/>
            <a:ext cx="8382000" cy="476250"/>
          </a:xfrm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История на комп. техника - Л. Дерменджиева, РКК в Първо ОУ "Св. Св. Кирил и Методий", град Гоце Делчев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331783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1943 г.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3276600" cy="4143375"/>
          </a:xfrm>
        </p:spPr>
        <p:txBody>
          <a:bodyPr/>
          <a:lstStyle/>
          <a:p>
            <a:pPr marL="0" indent="542925">
              <a:buNone/>
            </a:pPr>
            <a:r>
              <a:rPr lang="bg-BG" sz="2800" dirty="0"/>
              <a:t>Е</a:t>
            </a:r>
            <a:r>
              <a:rPr lang="en-US" sz="2800" dirty="0" err="1"/>
              <a:t>кип</a:t>
            </a:r>
            <a:r>
              <a:rPr lang="bg-BG" sz="2800" dirty="0"/>
              <a:t>ът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IBM, </a:t>
            </a:r>
            <a:r>
              <a:rPr lang="en-US" sz="2800" dirty="0" err="1"/>
              <a:t>постр</a:t>
            </a:r>
            <a:r>
              <a:rPr lang="bg-BG" sz="2800" dirty="0"/>
              <a:t>о</a:t>
            </a:r>
            <a:r>
              <a:rPr lang="en-US" sz="2800" dirty="0" err="1"/>
              <a:t>ява</a:t>
            </a:r>
            <a:r>
              <a:rPr lang="en-US" sz="2800" dirty="0"/>
              <a:t> Mark I. </a:t>
            </a:r>
            <a:endParaRPr lang="bg-BG" sz="2800" dirty="0" smtClean="0"/>
          </a:p>
          <a:p>
            <a:pPr marL="0" indent="542925">
              <a:buNone/>
            </a:pPr>
            <a:r>
              <a:rPr lang="en-US" sz="2800" dirty="0" err="1" smtClean="0"/>
              <a:t>Машината</a:t>
            </a:r>
            <a:r>
              <a:rPr lang="en-US" sz="2800" dirty="0" smtClean="0"/>
              <a:t> </a:t>
            </a:r>
            <a:r>
              <a:rPr lang="en-US" sz="2800" dirty="0" err="1"/>
              <a:t>била</a:t>
            </a:r>
            <a:r>
              <a:rPr lang="en-US" sz="2800" dirty="0"/>
              <a:t> </a:t>
            </a:r>
            <a:r>
              <a:rPr lang="en-US" sz="2800" dirty="0" err="1"/>
              <a:t>дълга</a:t>
            </a:r>
            <a:r>
              <a:rPr lang="en-US" sz="2800" dirty="0"/>
              <a:t> 15 </a:t>
            </a:r>
            <a:r>
              <a:rPr lang="en-US" sz="2800" dirty="0" err="1"/>
              <a:t>метр</a:t>
            </a:r>
            <a:r>
              <a:rPr lang="bg-BG" sz="2800" dirty="0"/>
              <a:t>а</a:t>
            </a:r>
            <a:r>
              <a:rPr lang="en-US" sz="2800" dirty="0"/>
              <a:t>, </a:t>
            </a:r>
            <a:r>
              <a:rPr lang="en-US" sz="2800" dirty="0" err="1"/>
              <a:t>тежала</a:t>
            </a:r>
            <a:r>
              <a:rPr lang="en-US" sz="2800" dirty="0"/>
              <a:t> 5 </a:t>
            </a:r>
            <a:r>
              <a:rPr lang="en-US" sz="2800" dirty="0" err="1"/>
              <a:t>тона</a:t>
            </a:r>
            <a:r>
              <a:rPr lang="en-US" sz="2800" dirty="0"/>
              <a:t> и </a:t>
            </a:r>
            <a:r>
              <a:rPr lang="en-US" sz="2800" dirty="0" err="1"/>
              <a:t>имала</a:t>
            </a:r>
            <a:r>
              <a:rPr lang="en-US" sz="2800" dirty="0"/>
              <a:t> 750 000 </a:t>
            </a:r>
            <a:r>
              <a:rPr lang="en-US" sz="2800" dirty="0" err="1"/>
              <a:t>части</a:t>
            </a:r>
            <a:r>
              <a:rPr lang="en-US" sz="2800" dirty="0"/>
              <a:t>. </a:t>
            </a:r>
            <a:r>
              <a:rPr lang="en-US" sz="2800" dirty="0" err="1"/>
              <a:t>Умножавала</a:t>
            </a:r>
            <a:r>
              <a:rPr lang="en-US" sz="2800" dirty="0"/>
              <a:t> </a:t>
            </a:r>
            <a:r>
              <a:rPr lang="en-US" sz="2800" dirty="0" err="1"/>
              <a:t>за</a:t>
            </a:r>
            <a:r>
              <a:rPr lang="en-US" sz="2800" dirty="0"/>
              <a:t> 1 </a:t>
            </a:r>
            <a:r>
              <a:rPr lang="en-US" sz="2800" dirty="0" err="1"/>
              <a:t>секунда</a:t>
            </a:r>
            <a:r>
              <a:rPr lang="en-US" sz="2800" dirty="0"/>
              <a:t>. 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85800" y="6477000"/>
            <a:ext cx="8382000" cy="476250"/>
          </a:xfrm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История на комп. техника - Л. Дерменджиева, РКК в Първо ОУ "Св. Св. Кирил и Методий", град Гоце Делчев</a:t>
            </a:r>
            <a:endParaRPr lang="bg-BG" sz="1200" dirty="0"/>
          </a:p>
        </p:txBody>
      </p:sp>
      <p:pic>
        <p:nvPicPr>
          <p:cNvPr id="27650" name="Picture 2" descr="File:Harvard Mark I Computer - Left Seg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7" y="2301984"/>
            <a:ext cx="5311606" cy="356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8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561262" cy="1271587"/>
          </a:xfrm>
        </p:spPr>
        <p:txBody>
          <a:bodyPr/>
          <a:lstStyle/>
          <a:p>
            <a:r>
              <a:rPr lang="en-US" sz="4000" b="1"/>
              <a:t>1946 г.</a:t>
            </a:r>
            <a:r>
              <a:rPr lang="en-US" sz="4000"/>
              <a:t> </a:t>
            </a:r>
            <a:r>
              <a:rPr lang="bg-BG" sz="4000"/>
              <a:t>- изобретен е</a:t>
            </a:r>
            <a:r>
              <a:rPr lang="en-US" sz="4000"/>
              <a:t> ENIAC </a:t>
            </a:r>
            <a:br>
              <a:rPr lang="en-US" sz="4000"/>
            </a:br>
            <a:endParaRPr lang="en-US" sz="40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62199"/>
            <a:ext cx="8415338" cy="3770313"/>
          </a:xfrm>
        </p:spPr>
        <p:txBody>
          <a:bodyPr/>
          <a:lstStyle/>
          <a:p>
            <a:pPr marL="0" indent="542925" algn="just">
              <a:buNone/>
            </a:pPr>
            <a:r>
              <a:rPr lang="en-US" sz="2800" dirty="0" err="1"/>
              <a:t>Машина</a:t>
            </a:r>
            <a:r>
              <a:rPr lang="bg-BG" sz="2800" dirty="0"/>
              <a:t>та</a:t>
            </a:r>
            <a:r>
              <a:rPr lang="en-US" sz="2800" dirty="0"/>
              <a:t> </a:t>
            </a:r>
            <a:r>
              <a:rPr lang="en-US" sz="2800" dirty="0" err="1"/>
              <a:t>имала</a:t>
            </a:r>
            <a:r>
              <a:rPr lang="en-US" sz="2800" dirty="0"/>
              <a:t> 18 000 </a:t>
            </a:r>
            <a:r>
              <a:rPr lang="en-US" sz="2800" dirty="0" err="1"/>
              <a:t>вакуумни</a:t>
            </a:r>
            <a:r>
              <a:rPr lang="en-US" sz="2800" dirty="0"/>
              <a:t> </a:t>
            </a:r>
            <a:r>
              <a:rPr lang="en-US" sz="2800" dirty="0" err="1"/>
              <a:t>лампи</a:t>
            </a:r>
            <a:r>
              <a:rPr lang="bg-BG" sz="2800" dirty="0"/>
              <a:t> </a:t>
            </a:r>
            <a:r>
              <a:rPr lang="en-US" sz="2800" dirty="0"/>
              <a:t>и </a:t>
            </a:r>
            <a:r>
              <a:rPr lang="en-US" sz="2800" dirty="0" err="1"/>
              <a:t>повече</a:t>
            </a:r>
            <a:r>
              <a:rPr lang="en-US" sz="2800" dirty="0"/>
              <a:t> </a:t>
            </a:r>
            <a:r>
              <a:rPr lang="en-US" sz="2800" dirty="0" err="1"/>
              <a:t>от</a:t>
            </a:r>
            <a:r>
              <a:rPr lang="bg-BG" sz="2800" dirty="0"/>
              <a:t> </a:t>
            </a:r>
            <a:r>
              <a:rPr lang="en-US" sz="2800" dirty="0"/>
              <a:t>80 000 </a:t>
            </a:r>
            <a:r>
              <a:rPr lang="en-US" sz="2800" dirty="0" err="1"/>
              <a:t>други</a:t>
            </a:r>
            <a:r>
              <a:rPr lang="en-US" sz="2800" dirty="0"/>
              <a:t> </a:t>
            </a:r>
            <a:r>
              <a:rPr lang="en-US" sz="2800" dirty="0" err="1"/>
              <a:t>компоненти</a:t>
            </a:r>
            <a:r>
              <a:rPr lang="en-US" sz="2800" dirty="0"/>
              <a:t>, </a:t>
            </a:r>
            <a:r>
              <a:rPr lang="en-US" sz="2800" dirty="0" err="1"/>
              <a:t>тегло</a:t>
            </a:r>
            <a:r>
              <a:rPr lang="en-US" sz="2800" dirty="0"/>
              <a:t> </a:t>
            </a:r>
            <a:r>
              <a:rPr lang="en-US" sz="2800" dirty="0" err="1"/>
              <a:t>над</a:t>
            </a:r>
            <a:r>
              <a:rPr lang="en-US" sz="2800" dirty="0"/>
              <a:t> 30 </a:t>
            </a:r>
            <a:r>
              <a:rPr lang="en-US" sz="2800" dirty="0" err="1"/>
              <a:t>тона</a:t>
            </a:r>
            <a:r>
              <a:rPr lang="en-US" sz="2800" dirty="0"/>
              <a:t> и </a:t>
            </a:r>
            <a:r>
              <a:rPr lang="en-US" sz="2800" dirty="0" err="1"/>
              <a:t>площ</a:t>
            </a:r>
            <a:r>
              <a:rPr lang="en-US" sz="2800" dirty="0"/>
              <a:t> </a:t>
            </a:r>
            <a:r>
              <a:rPr lang="en-US" sz="2800" dirty="0" err="1"/>
              <a:t>повече</a:t>
            </a:r>
            <a:r>
              <a:rPr lang="en-US" sz="2800" dirty="0"/>
              <a:t> </a:t>
            </a:r>
            <a:r>
              <a:rPr lang="en-US" sz="2800" dirty="0" err="1"/>
              <a:t>от</a:t>
            </a:r>
            <a:r>
              <a:rPr lang="en-US" sz="2800" dirty="0"/>
              <a:t> </a:t>
            </a:r>
            <a:r>
              <a:rPr lang="bg-BG" sz="2800" dirty="0"/>
              <a:t>93</a:t>
            </a:r>
            <a:r>
              <a:rPr lang="en-US" sz="2800" dirty="0"/>
              <a:t> м</a:t>
            </a:r>
            <a:r>
              <a:rPr lang="en-US" sz="2800" baseline="30000" dirty="0"/>
              <a:t>2</a:t>
            </a:r>
            <a:r>
              <a:rPr lang="en-US" sz="2800" dirty="0"/>
              <a:t>. </a:t>
            </a:r>
            <a:endParaRPr lang="bg-BG" sz="2800" dirty="0" smtClean="0"/>
          </a:p>
          <a:p>
            <a:pPr marL="0" indent="542925" algn="just">
              <a:buNone/>
            </a:pPr>
            <a:r>
              <a:rPr lang="en-US" sz="2800" dirty="0" err="1" smtClean="0"/>
              <a:t>При</a:t>
            </a:r>
            <a:r>
              <a:rPr lang="en-US" sz="2800" dirty="0" smtClean="0"/>
              <a:t> </a:t>
            </a:r>
            <a:r>
              <a:rPr lang="en-US" sz="2800" dirty="0" err="1"/>
              <a:t>работа</a:t>
            </a:r>
            <a:r>
              <a:rPr lang="en-US" sz="2800" dirty="0"/>
              <a:t> </a:t>
            </a:r>
            <a:r>
              <a:rPr lang="en-US" sz="2800" dirty="0" err="1"/>
              <a:t>консумирала</a:t>
            </a:r>
            <a:r>
              <a:rPr lang="en-US" sz="2800" dirty="0"/>
              <a:t> </a:t>
            </a:r>
            <a:r>
              <a:rPr lang="en-US" sz="2800" dirty="0" err="1"/>
              <a:t>около</a:t>
            </a:r>
            <a:r>
              <a:rPr lang="en-US" sz="2800" dirty="0"/>
              <a:t> 150 </a:t>
            </a:r>
            <a:r>
              <a:rPr lang="en-US" sz="2800" dirty="0" err="1"/>
              <a:t>киловат</a:t>
            </a:r>
            <a:r>
              <a:rPr lang="en-US" sz="2800" dirty="0"/>
              <a:t>/</a:t>
            </a:r>
            <a:r>
              <a:rPr lang="en-US" sz="2800" dirty="0" err="1"/>
              <a:t>часа</a:t>
            </a:r>
            <a:r>
              <a:rPr lang="en-US" sz="2800" dirty="0"/>
              <a:t>. </a:t>
            </a:r>
            <a:r>
              <a:rPr lang="en-US" sz="2800" dirty="0" err="1"/>
              <a:t>Въвеждането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програмата</a:t>
            </a:r>
            <a:r>
              <a:rPr lang="en-US" sz="2800" dirty="0"/>
              <a:t> </a:t>
            </a:r>
            <a:r>
              <a:rPr lang="en-US" sz="2800" dirty="0" err="1"/>
              <a:t>ставало</a:t>
            </a:r>
            <a:r>
              <a:rPr lang="en-US" sz="2800" dirty="0"/>
              <a:t> </a:t>
            </a:r>
            <a:r>
              <a:rPr lang="en-US" sz="2800" dirty="0" err="1"/>
              <a:t>със</a:t>
            </a:r>
            <a:r>
              <a:rPr lang="en-US" sz="2800" dirty="0"/>
              <a:t> </a:t>
            </a:r>
            <a:r>
              <a:rPr lang="en-US" sz="2800" dirty="0" err="1"/>
              <a:t>специални</a:t>
            </a:r>
            <a:r>
              <a:rPr lang="en-US" sz="2800" dirty="0"/>
              <a:t> </a:t>
            </a:r>
            <a:r>
              <a:rPr lang="en-US" sz="2800" dirty="0" err="1"/>
              <a:t>превключватели</a:t>
            </a:r>
            <a:r>
              <a:rPr lang="en-US" sz="2800" dirty="0"/>
              <a:t> и </a:t>
            </a:r>
            <a:r>
              <a:rPr lang="en-US" sz="2800" dirty="0" err="1"/>
              <a:t>отнемало</a:t>
            </a:r>
            <a:r>
              <a:rPr lang="en-US" sz="2800" dirty="0"/>
              <a:t> </a:t>
            </a:r>
            <a:r>
              <a:rPr lang="en-US" sz="2800" dirty="0" err="1"/>
              <a:t>около</a:t>
            </a:r>
            <a:r>
              <a:rPr lang="en-US" sz="2800" dirty="0"/>
              <a:t> </a:t>
            </a:r>
            <a:r>
              <a:rPr lang="en-US" sz="2800" dirty="0" err="1"/>
              <a:t>седмица</a:t>
            </a:r>
            <a:r>
              <a:rPr lang="en-US" sz="2800" dirty="0"/>
              <a:t>…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85800" y="6477000"/>
            <a:ext cx="8382000" cy="476250"/>
          </a:xfrm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История на комп. техника - Л. Дерменджиева, РКК в Първо ОУ "Св. Св. Кирил и Методий", град Гоце Делчев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111007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6871" name="Picture 7" descr="ENIAC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829"/>
            <a:ext cx="9144000" cy="6270771"/>
          </a:xfrm>
          <a:prstGeom prst="rect">
            <a:avLst/>
          </a:prstGeom>
          <a:noFill/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858000" y="5486400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ENIAC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85800" y="6477000"/>
            <a:ext cx="8382000" cy="476250"/>
          </a:xfrm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История на комп. техника - Л. Дерменджиева, РКК в Първо ОУ "Св. Св. Кирил и Методий", град Гоце Делчев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335609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Дамите на ENIAC</a:t>
            </a:r>
            <a:r>
              <a:rPr lang="ru-RU" dirty="0" smtClean="0"/>
              <a:t/>
            </a:r>
            <a:br>
              <a:rPr lang="ru-RU" dirty="0" smtClean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42925" algn="just">
              <a:buNone/>
            </a:pPr>
            <a:r>
              <a:rPr lang="ru-RU" sz="2800" dirty="0" smtClean="0"/>
              <a:t>Кей </a:t>
            </a:r>
            <a:r>
              <a:rPr lang="ru-RU" sz="2800" dirty="0"/>
              <a:t>МакНъти, Мерилин Уескоф, Фран Билъс, Рут Лихтерман и Адел Голдстин са първите оператори на изчислителните </a:t>
            </a:r>
            <a:r>
              <a:rPr lang="ru-RU" sz="2800" dirty="0" smtClean="0"/>
              <a:t>машини. Те </a:t>
            </a:r>
            <a:r>
              <a:rPr lang="ru-RU" sz="2800" dirty="0"/>
              <a:t>са заемали постът “компютър</a:t>
            </a:r>
            <a:r>
              <a:rPr lang="ru-RU" sz="2800" dirty="0" smtClean="0"/>
              <a:t>” </a:t>
            </a:r>
            <a:r>
              <a:rPr lang="ru-RU" sz="2800" dirty="0"/>
              <a:t>и са управлявали машините на ръка. Общо, в работата на дамите са били включени 3000 превключвателя и 80 тона хардуерни компоненти, които е трябвало да бъдат управлявани ръчно. </a:t>
            </a:r>
            <a:endParaRPr lang="bg-BG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245225"/>
            <a:ext cx="8458200" cy="476250"/>
          </a:xfrm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История на комп. техника - Л. Дерменджиева, РКК в Първо ОУ "Св. Св. Кирил и Методий", град Гоце Делчев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4205121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Дамите на ENIAC</a:t>
            </a:r>
            <a:r>
              <a:rPr lang="ru-RU" dirty="0" smtClean="0"/>
              <a:t/>
            </a:r>
            <a:br>
              <a:rPr lang="ru-RU" dirty="0" smtClean="0"/>
            </a:br>
            <a:endParaRPr lang="bg-BG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81750"/>
            <a:ext cx="8458200" cy="476250"/>
          </a:xfrm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История на комп. техника - Л. Дерменджиева, РКК в Първо ОУ "Св. Св. Кирил и Методий", град Гоце Делчев</a:t>
            </a:r>
            <a:endParaRPr lang="bg-BG" sz="1200" dirty="0"/>
          </a:p>
        </p:txBody>
      </p:sp>
      <p:pic>
        <p:nvPicPr>
          <p:cNvPr id="29698" name="Picture 2" descr="eniac_ladies_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344" y="1981200"/>
            <a:ext cx="5049456" cy="398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98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8043862" cy="1916113"/>
          </a:xfrm>
        </p:spPr>
        <p:txBody>
          <a:bodyPr/>
          <a:lstStyle/>
          <a:p>
            <a:pPr algn="ctr"/>
            <a:r>
              <a:rPr lang="en-US" sz="4000" b="1" dirty="0" err="1"/>
              <a:t>Второ</a:t>
            </a:r>
            <a:r>
              <a:rPr lang="en-US" sz="4000" b="1" dirty="0"/>
              <a:t> </a:t>
            </a:r>
            <a:r>
              <a:rPr lang="en-US" sz="4000" b="1" dirty="0" err="1"/>
              <a:t>поколение</a:t>
            </a:r>
            <a:r>
              <a:rPr lang="en-US" sz="4000" b="1" dirty="0"/>
              <a:t> </a:t>
            </a:r>
            <a:r>
              <a:rPr lang="en-US" sz="4000" b="1" dirty="0" err="1"/>
              <a:t>компютри</a:t>
            </a:r>
            <a:r>
              <a:rPr lang="en-US" sz="4000" b="1" dirty="0"/>
              <a:t> (1955-1962)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Появяват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първите</a:t>
            </a:r>
            <a:r>
              <a:rPr lang="en-US" sz="2800" dirty="0"/>
              <a:t> </a:t>
            </a:r>
            <a:r>
              <a:rPr lang="en-US" sz="2800" dirty="0" err="1"/>
              <a:t>езици</a:t>
            </a:r>
            <a:r>
              <a:rPr lang="en-US" sz="2800" dirty="0"/>
              <a:t> </a:t>
            </a: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програмиране</a:t>
            </a:r>
            <a:r>
              <a:rPr lang="en-US" sz="2800" dirty="0"/>
              <a:t>.</a:t>
            </a:r>
            <a:endParaRPr lang="bg-BG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 smtClean="0"/>
              <a:t>Лампите</a:t>
            </a:r>
            <a:r>
              <a:rPr lang="en-US" sz="2800" dirty="0" smtClean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заменят</a:t>
            </a:r>
            <a:r>
              <a:rPr lang="en-US" sz="2800" dirty="0"/>
              <a:t> </a:t>
            </a:r>
            <a:r>
              <a:rPr lang="en-US" sz="2800" dirty="0" err="1"/>
              <a:t>от</a:t>
            </a:r>
            <a:r>
              <a:rPr lang="en-US" sz="2800" dirty="0"/>
              <a:t> </a:t>
            </a:r>
            <a:r>
              <a:rPr lang="en-US" sz="2800" dirty="0" err="1"/>
              <a:t>транзистори</a:t>
            </a:r>
            <a:r>
              <a:rPr lang="en-US" sz="2800" dirty="0"/>
              <a:t>.</a:t>
            </a:r>
            <a:endParaRPr lang="bg-BG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Появяват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дискове</a:t>
            </a:r>
            <a:r>
              <a:rPr lang="en-US" sz="2800" dirty="0"/>
              <a:t> и </a:t>
            </a:r>
            <a:r>
              <a:rPr lang="en-US" sz="2800" dirty="0" err="1"/>
              <a:t>лентовите</a:t>
            </a:r>
            <a:r>
              <a:rPr lang="en-US" sz="2800" dirty="0"/>
              <a:t> </a:t>
            </a:r>
            <a:r>
              <a:rPr lang="en-US" sz="2800" dirty="0" err="1"/>
              <a:t>устройства</a:t>
            </a:r>
            <a:r>
              <a:rPr lang="en-US" sz="2800" dirty="0"/>
              <a:t>. 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85800" y="6477000"/>
            <a:ext cx="8382000" cy="476250"/>
          </a:xfrm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История на комп. техника - Л. Дерменджиева, РКК в Първо ОУ "Св. Св. Кирил и Методий", град Гоце Делчев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3831393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76250"/>
            <a:ext cx="7972425" cy="1200150"/>
          </a:xfrm>
        </p:spPr>
        <p:txBody>
          <a:bodyPr/>
          <a:lstStyle/>
          <a:p>
            <a:pPr algn="ctr"/>
            <a:r>
              <a:rPr lang="bg-BG" sz="4000" b="1"/>
              <a:t/>
            </a:r>
            <a:br>
              <a:rPr lang="bg-BG" sz="4000" b="1"/>
            </a:br>
            <a:endParaRPr lang="en-US" sz="4000" b="1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895600"/>
            <a:ext cx="4249738" cy="312578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Първи</a:t>
            </a:r>
            <a:r>
              <a:rPr lang="bg-BG" sz="2800" dirty="0"/>
              <a:t>те</a:t>
            </a:r>
            <a:r>
              <a:rPr lang="en-US" sz="2800" dirty="0"/>
              <a:t> </a:t>
            </a:r>
            <a:r>
              <a:rPr lang="en-US" sz="2800" dirty="0" err="1"/>
              <a:t>интегрални</a:t>
            </a:r>
            <a:r>
              <a:rPr lang="en-US" sz="2800" dirty="0"/>
              <a:t> </a:t>
            </a:r>
            <a:r>
              <a:rPr lang="en-US" sz="2800" dirty="0" err="1"/>
              <a:t>схеми</a:t>
            </a:r>
            <a:r>
              <a:rPr lang="en-US" sz="2800" dirty="0"/>
              <a:t> </a:t>
            </a:r>
            <a:endParaRPr lang="bg-BG" sz="2800" dirty="0"/>
          </a:p>
          <a:p>
            <a:endParaRPr lang="en-US" sz="3600" dirty="0">
              <a:latin typeface="Times New Roman" pitchFamily="18" charset="0"/>
            </a:endParaRP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IBM PC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4716463" y="2276475"/>
            <a:ext cx="4078287" cy="3725863"/>
            <a:chOff x="195" y="778"/>
            <a:chExt cx="3022" cy="2914"/>
          </a:xfrm>
        </p:grpSpPr>
        <p:pic>
          <p:nvPicPr>
            <p:cNvPr id="23557" name="Picture 5" descr="800px-ibm_pc_515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5" y="1114"/>
              <a:ext cx="3022" cy="257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1316" y="778"/>
              <a:ext cx="73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4747" tIns="47373" rIns="94747" bIns="47373">
              <a:spAutoFit/>
            </a:bodyPr>
            <a:lstStyle/>
            <a:p>
              <a:pPr defTabSz="947738" eaLnBrk="1" hangingPunct="1">
                <a:spcBef>
                  <a:spcPct val="50000"/>
                </a:spcBef>
              </a:pPr>
              <a:endParaRPr lang="bg-BG" sz="2400" b="1">
                <a:latin typeface="Arial" charset="0"/>
              </a:endParaRPr>
            </a:p>
          </p:txBody>
        </p:sp>
      </p:grp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156493" y="47625"/>
            <a:ext cx="67675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Трето</a:t>
            </a: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поколение</a:t>
            </a: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компютри</a:t>
            </a: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(1963-1971) </a:t>
            </a:r>
            <a:b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85800" y="6477000"/>
            <a:ext cx="8382000" cy="476250"/>
          </a:xfrm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История на комп. техника - Л. Дерменджиева, РКК в Първо ОУ "Св. Св. Кирил и Методий", град Гоце Делчев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2146553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volution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4850" y="2286000"/>
            <a:ext cx="7789191" cy="3129533"/>
          </a:xfrm>
          <a:noFill/>
          <a:ln/>
        </p:spPr>
      </p:pic>
      <p:sp>
        <p:nvSpPr>
          <p:cNvPr id="6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85800" y="6477000"/>
            <a:ext cx="8382000" cy="476250"/>
          </a:xfrm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История на комп. техника - Л. Дерменджиева, РКК в Първо ОУ "Св. Св. Кирил и Методий", град Гоце Делчев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108993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78669" y="257175"/>
            <a:ext cx="7793037" cy="1462088"/>
          </a:xfrm>
        </p:spPr>
        <p:txBody>
          <a:bodyPr/>
          <a:lstStyle/>
          <a:p>
            <a:r>
              <a:rPr lang="en-US" sz="4000" b="1" dirty="0" err="1"/>
              <a:t>Четвърто</a:t>
            </a:r>
            <a:r>
              <a:rPr lang="en-US" sz="4000" b="1" dirty="0"/>
              <a:t> </a:t>
            </a:r>
            <a:r>
              <a:rPr lang="en-US" sz="4000" b="1" dirty="0" err="1"/>
              <a:t>поколение</a:t>
            </a:r>
            <a:r>
              <a:rPr lang="en-US" sz="4000" b="1" dirty="0"/>
              <a:t> </a:t>
            </a:r>
            <a:r>
              <a:rPr lang="en-US" sz="4000" b="1" dirty="0" err="1"/>
              <a:t>компютри</a:t>
            </a:r>
            <a:r>
              <a:rPr lang="en-US" sz="4000" b="1" dirty="0"/>
              <a:t> (1972-1982)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2520950"/>
            <a:ext cx="8559800" cy="44323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Интегрални</a:t>
            </a:r>
            <a:r>
              <a:rPr lang="en-US" sz="2800" dirty="0"/>
              <a:t> </a:t>
            </a:r>
            <a:r>
              <a:rPr lang="en-US" sz="2800" dirty="0" err="1"/>
              <a:t>схеми</a:t>
            </a:r>
            <a:r>
              <a:rPr lang="en-US" sz="2800" dirty="0"/>
              <a:t> с </a:t>
            </a:r>
            <a:r>
              <a:rPr lang="en-US" sz="2800" dirty="0" err="1"/>
              <a:t>висока</a:t>
            </a:r>
            <a:r>
              <a:rPr lang="en-US" sz="2800" dirty="0"/>
              <a:t> </a:t>
            </a:r>
            <a:r>
              <a:rPr lang="en-US" sz="2800" dirty="0" err="1"/>
              <a:t>степен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интеграция</a:t>
            </a:r>
            <a:r>
              <a:rPr lang="en-US" sz="2800" dirty="0"/>
              <a:t>. </a:t>
            </a:r>
            <a:endParaRPr lang="bg-BG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Процесори</a:t>
            </a:r>
            <a:r>
              <a:rPr lang="en-US" sz="2800" dirty="0"/>
              <a:t>. </a:t>
            </a:r>
            <a:endParaRPr lang="bg-BG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Компютрите</a:t>
            </a:r>
            <a:r>
              <a:rPr lang="en-US" sz="2800" dirty="0"/>
              <a:t> </a:t>
            </a:r>
            <a:r>
              <a:rPr lang="en-US" sz="2800" dirty="0" err="1"/>
              <a:t>престават</a:t>
            </a:r>
            <a:r>
              <a:rPr lang="en-US" sz="2800" dirty="0"/>
              <a:t> </a:t>
            </a:r>
            <a:r>
              <a:rPr lang="en-US" sz="2800" dirty="0" err="1"/>
              <a:t>да</a:t>
            </a:r>
            <a:r>
              <a:rPr lang="en-US" sz="2800" dirty="0"/>
              <a:t> </a:t>
            </a:r>
            <a:r>
              <a:rPr lang="en-US" sz="2800" dirty="0" err="1"/>
              <a:t>бъдат</a:t>
            </a:r>
            <a:r>
              <a:rPr lang="en-US" sz="2800" dirty="0"/>
              <a:t> </a:t>
            </a:r>
            <a:r>
              <a:rPr lang="en-US" sz="2800" dirty="0" err="1"/>
              <a:t>занимание</a:t>
            </a:r>
            <a:r>
              <a:rPr lang="en-US" sz="2800" dirty="0"/>
              <a:t> </a:t>
            </a: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ентусиа</a:t>
            </a:r>
            <a:r>
              <a:rPr lang="bg-BG" sz="2800" dirty="0"/>
              <a:t>с</a:t>
            </a:r>
            <a:r>
              <a:rPr lang="en-US" sz="2800" dirty="0" err="1"/>
              <a:t>ти</a:t>
            </a:r>
            <a:r>
              <a:rPr lang="en-US" sz="2800" dirty="0"/>
              <a:t> – </a:t>
            </a:r>
            <a:r>
              <a:rPr lang="en-US" sz="2800" dirty="0" err="1"/>
              <a:t>те</a:t>
            </a:r>
            <a:r>
              <a:rPr lang="en-US" sz="2800" dirty="0"/>
              <a:t> </a:t>
            </a:r>
            <a:r>
              <a:rPr lang="en-US" sz="2800" dirty="0" err="1"/>
              <a:t>стават</a:t>
            </a:r>
            <a:r>
              <a:rPr lang="en-US" sz="2800" dirty="0"/>
              <a:t> </a:t>
            </a:r>
            <a:r>
              <a:rPr lang="en-US" sz="2800" dirty="0" err="1"/>
              <a:t>достъпни</a:t>
            </a:r>
            <a:r>
              <a:rPr lang="en-US" sz="2800" dirty="0"/>
              <a:t> </a:t>
            </a: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хора</a:t>
            </a:r>
            <a:r>
              <a:rPr lang="en-US" sz="2800" dirty="0"/>
              <a:t>, </a:t>
            </a:r>
            <a:r>
              <a:rPr lang="en-US" sz="2800" dirty="0" err="1"/>
              <a:t>които</a:t>
            </a:r>
            <a:r>
              <a:rPr lang="en-US" sz="2800" dirty="0"/>
              <a:t> </a:t>
            </a:r>
            <a:r>
              <a:rPr lang="en-US" sz="2800" dirty="0" err="1"/>
              <a:t>са</a:t>
            </a:r>
            <a:r>
              <a:rPr lang="en-US" sz="2800" dirty="0"/>
              <a:t> </a:t>
            </a:r>
            <a:r>
              <a:rPr lang="en-US" sz="2800" dirty="0" err="1"/>
              <a:t>далече</a:t>
            </a:r>
            <a:r>
              <a:rPr lang="en-US" sz="2800" dirty="0"/>
              <a:t> </a:t>
            </a:r>
            <a:r>
              <a:rPr lang="en-US" sz="2800" dirty="0" err="1"/>
              <a:t>от</a:t>
            </a:r>
            <a:r>
              <a:rPr lang="en-US" sz="2800" dirty="0"/>
              <a:t> </a:t>
            </a:r>
            <a:r>
              <a:rPr lang="en-US" sz="2800" dirty="0" err="1"/>
              <a:t>техниката</a:t>
            </a:r>
            <a:r>
              <a:rPr lang="en-US" sz="2800" dirty="0"/>
              <a:t>. 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85800" y="6477000"/>
            <a:ext cx="8382000" cy="476250"/>
          </a:xfrm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История на комп. техника - Л. Дерменджиева, РКК в Първо ОУ "Св. Св. Кирил и Методий", град Гоце Делчев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338032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1974 г.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32025"/>
            <a:ext cx="8486775" cy="4216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bg-BG" sz="2800" dirty="0"/>
              <a:t>Г</a:t>
            </a:r>
            <a:r>
              <a:rPr lang="en-US" sz="2800" dirty="0" err="1"/>
              <a:t>лавно</a:t>
            </a:r>
            <a:r>
              <a:rPr lang="en-US" sz="2800" dirty="0"/>
              <a:t> </a:t>
            </a:r>
            <a:r>
              <a:rPr lang="en-US" sz="2800" dirty="0" err="1"/>
              <a:t>събитие</a:t>
            </a:r>
            <a:r>
              <a:rPr lang="en-US" sz="2800" dirty="0"/>
              <a:t> </a:t>
            </a:r>
            <a:r>
              <a:rPr lang="en-US" sz="2800" dirty="0" err="1"/>
              <a:t>става</a:t>
            </a:r>
            <a:r>
              <a:rPr lang="en-US" sz="2800" dirty="0"/>
              <a:t> </a:t>
            </a:r>
            <a:r>
              <a:rPr lang="bg-BG" sz="2800" dirty="0"/>
              <a:t>първия масов </a:t>
            </a:r>
            <a:r>
              <a:rPr lang="en-US" sz="2800" dirty="0" err="1"/>
              <a:t>персонал</a:t>
            </a:r>
            <a:r>
              <a:rPr lang="bg-BG" sz="2800" dirty="0"/>
              <a:t>ен</a:t>
            </a:r>
            <a:r>
              <a:rPr lang="en-US" sz="2800" dirty="0"/>
              <a:t> </a:t>
            </a:r>
            <a:r>
              <a:rPr lang="en-US" sz="2800" dirty="0" err="1"/>
              <a:t>компютър</a:t>
            </a:r>
            <a:r>
              <a:rPr lang="en-US" sz="2800" dirty="0"/>
              <a:t>, </a:t>
            </a:r>
            <a:r>
              <a:rPr lang="en-US" sz="2800" dirty="0" err="1"/>
              <a:t>построен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новия</a:t>
            </a:r>
            <a:r>
              <a:rPr lang="en-US" sz="2800" dirty="0"/>
              <a:t> </a:t>
            </a:r>
            <a:r>
              <a:rPr lang="en-US" sz="2800" dirty="0" err="1"/>
              <a:t>чип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Intel - 8080. </a:t>
            </a:r>
            <a:endParaRPr lang="bg-BG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Продавал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е</a:t>
            </a:r>
            <a:r>
              <a:rPr lang="bg-BG" sz="2800" dirty="0"/>
              <a:t> на</a:t>
            </a:r>
            <a:r>
              <a:rPr lang="en-US" sz="2800" dirty="0"/>
              <a:t> </a:t>
            </a:r>
            <a:r>
              <a:rPr lang="en-US" sz="2800" dirty="0" err="1"/>
              <a:t>принципа</a:t>
            </a:r>
            <a:r>
              <a:rPr lang="en-US" sz="2800" dirty="0"/>
              <a:t> "</a:t>
            </a:r>
            <a:r>
              <a:rPr lang="en-US" sz="2800" dirty="0" err="1"/>
              <a:t>Направи</a:t>
            </a:r>
            <a:r>
              <a:rPr lang="en-US" sz="2800" dirty="0"/>
              <a:t> </a:t>
            </a:r>
            <a:r>
              <a:rPr lang="en-US" sz="2800" dirty="0" err="1"/>
              <a:t>си</a:t>
            </a:r>
            <a:r>
              <a:rPr lang="en-US" sz="2800" dirty="0"/>
              <a:t> </a:t>
            </a:r>
            <a:r>
              <a:rPr lang="en-US" sz="2800" dirty="0" err="1"/>
              <a:t>сам</a:t>
            </a:r>
            <a:r>
              <a:rPr lang="en-US" sz="2800" dirty="0"/>
              <a:t>" и </a:t>
            </a:r>
            <a:r>
              <a:rPr lang="en-US" sz="2800" dirty="0" err="1"/>
              <a:t>струвал</a:t>
            </a:r>
            <a:r>
              <a:rPr lang="en-US" sz="2800" dirty="0"/>
              <a:t> $400.</a:t>
            </a:r>
            <a:endParaRPr lang="bg-BG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Имал</a:t>
            </a:r>
            <a:r>
              <a:rPr lang="en-US" sz="2800" dirty="0"/>
              <a:t> 256 </a:t>
            </a:r>
            <a:r>
              <a:rPr lang="en-US" sz="2800" dirty="0" err="1"/>
              <a:t>байта</a:t>
            </a:r>
            <a:r>
              <a:rPr lang="en-US" sz="2800" dirty="0"/>
              <a:t> </a:t>
            </a:r>
            <a:r>
              <a:rPr lang="en-US" sz="2800" dirty="0" err="1"/>
              <a:t>памет</a:t>
            </a:r>
            <a:r>
              <a:rPr lang="en-US" sz="2800" dirty="0"/>
              <a:t>. 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85800" y="6477000"/>
            <a:ext cx="8382000" cy="476250"/>
          </a:xfrm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История на комп. техника - Л. Дерменджиева, РКК в Първо ОУ "Св. Св. Кирил и Методий", град Гоце Делчев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421479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1977 г.</a:t>
            </a:r>
            <a:r>
              <a:rPr lang="en-US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8415338" cy="39989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Създава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компанията</a:t>
            </a:r>
            <a:r>
              <a:rPr lang="en-US" sz="2800" dirty="0"/>
              <a:t> Microsoft.</a:t>
            </a:r>
            <a:endParaRPr lang="bg-BG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Известно</a:t>
            </a:r>
            <a:r>
              <a:rPr lang="en-US" sz="2800" dirty="0"/>
              <a:t> е</a:t>
            </a:r>
            <a:r>
              <a:rPr lang="bg-BG" sz="2800" dirty="0"/>
              <a:t>,</a:t>
            </a:r>
            <a:r>
              <a:rPr lang="en-US" sz="2800" dirty="0"/>
              <a:t> </a:t>
            </a:r>
            <a:r>
              <a:rPr lang="en-US" sz="2800" dirty="0" err="1"/>
              <a:t>че</a:t>
            </a:r>
            <a:r>
              <a:rPr lang="en-US" sz="2800" dirty="0"/>
              <a:t> </a:t>
            </a:r>
            <a:r>
              <a:rPr lang="en-US" sz="2800" dirty="0" err="1"/>
              <a:t>отначало</a:t>
            </a:r>
            <a:r>
              <a:rPr lang="en-US" sz="2800" dirty="0"/>
              <a:t> </a:t>
            </a:r>
            <a:r>
              <a:rPr lang="en-US" sz="2800" dirty="0" err="1"/>
              <a:t>Гейтс</a:t>
            </a:r>
            <a:r>
              <a:rPr lang="en-US" sz="2800" dirty="0"/>
              <a:t> и </a:t>
            </a:r>
            <a:r>
              <a:rPr lang="en-US" sz="2800" dirty="0" err="1"/>
              <a:t>Алън</a:t>
            </a:r>
            <a:r>
              <a:rPr lang="en-US" sz="2800" dirty="0"/>
              <a:t> </a:t>
            </a:r>
            <a:r>
              <a:rPr lang="en-US" sz="2800" dirty="0" err="1"/>
              <a:t>искали</a:t>
            </a:r>
            <a:r>
              <a:rPr lang="en-US" sz="2800" dirty="0"/>
              <a:t> </a:t>
            </a:r>
            <a:r>
              <a:rPr lang="en-US" sz="2800" dirty="0" err="1"/>
              <a:t>да</a:t>
            </a:r>
            <a:r>
              <a:rPr lang="en-US" sz="2800" dirty="0"/>
              <a:t> </a:t>
            </a:r>
            <a:r>
              <a:rPr lang="en-US" sz="2800" dirty="0" err="1"/>
              <a:t>нарекът</a:t>
            </a:r>
            <a:r>
              <a:rPr lang="en-US" sz="2800" dirty="0"/>
              <a:t> </a:t>
            </a:r>
            <a:r>
              <a:rPr lang="en-US" sz="2800" dirty="0" err="1"/>
              <a:t>фирмата</a:t>
            </a:r>
            <a:r>
              <a:rPr lang="en-US" sz="2800" dirty="0"/>
              <a:t> Allen-Gates. В </a:t>
            </a:r>
            <a:r>
              <a:rPr lang="en-US" sz="2800" dirty="0" err="1"/>
              <a:t>последния</a:t>
            </a:r>
            <a:r>
              <a:rPr lang="en-US" sz="2800" dirty="0"/>
              <a:t> </a:t>
            </a:r>
            <a:r>
              <a:rPr lang="en-US" sz="2800" dirty="0" err="1"/>
              <a:t>момент</a:t>
            </a:r>
            <a:r>
              <a:rPr lang="en-US" sz="2800" dirty="0"/>
              <a:t> </a:t>
            </a:r>
            <a:r>
              <a:rPr lang="en-US" sz="2800" dirty="0" err="1"/>
              <a:t>обаче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отказали</a:t>
            </a:r>
            <a:r>
              <a:rPr lang="en-US" sz="2800" dirty="0"/>
              <a:t>, </a:t>
            </a:r>
            <a:r>
              <a:rPr lang="en-US" sz="2800" dirty="0" err="1"/>
              <a:t>защото</a:t>
            </a:r>
            <a:r>
              <a:rPr lang="en-US" sz="2800" dirty="0"/>
              <a:t> </a:t>
            </a:r>
            <a:r>
              <a:rPr lang="en-US" sz="2800" dirty="0" err="1"/>
              <a:t>името</a:t>
            </a:r>
            <a:r>
              <a:rPr lang="en-US" sz="2800" dirty="0"/>
              <a:t> </a:t>
            </a:r>
            <a:r>
              <a:rPr lang="en-US" sz="2800" dirty="0" err="1"/>
              <a:t>напомняло</a:t>
            </a:r>
            <a:r>
              <a:rPr lang="en-US" sz="2800" dirty="0"/>
              <a:t> </a:t>
            </a: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аферата</a:t>
            </a:r>
            <a:r>
              <a:rPr lang="en-US" sz="2800" dirty="0"/>
              <a:t> Watergate. 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85800" y="6477000"/>
            <a:ext cx="8382000" cy="476250"/>
          </a:xfrm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История на комп. техника - Л. Дерменджиева, РКК в Първо ОУ "Св. Св. Кирил и Методий", град Гоце Делчев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114227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1981 г.</a:t>
            </a:r>
            <a:r>
              <a:rPr lang="en-US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599"/>
            <a:ext cx="8497888" cy="39989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Съдаден</a:t>
            </a:r>
            <a:r>
              <a:rPr lang="en-US" sz="2800" dirty="0"/>
              <a:t> е </a:t>
            </a:r>
            <a:r>
              <a:rPr lang="en-US" sz="2800" dirty="0" err="1"/>
              <a:t>първият</a:t>
            </a:r>
            <a:r>
              <a:rPr lang="en-US" sz="2800" dirty="0"/>
              <a:t> </a:t>
            </a:r>
            <a:r>
              <a:rPr lang="en-US" sz="2800" dirty="0" err="1"/>
              <a:t>портативен</a:t>
            </a:r>
            <a:r>
              <a:rPr lang="en-US" sz="2800" dirty="0"/>
              <a:t> </a:t>
            </a:r>
            <a:r>
              <a:rPr lang="en-US" sz="2800" dirty="0" err="1"/>
              <a:t>компютър</a:t>
            </a:r>
            <a:r>
              <a:rPr lang="en-US" sz="2800" dirty="0"/>
              <a:t> - </a:t>
            </a:r>
            <a:r>
              <a:rPr lang="en-US" sz="2800" dirty="0" err="1"/>
              <a:t>тегло</a:t>
            </a:r>
            <a:r>
              <a:rPr lang="en-US" sz="2800" dirty="0"/>
              <a:t> </a:t>
            </a:r>
            <a:r>
              <a:rPr lang="bg-BG" sz="2800" dirty="0"/>
              <a:t>-</a:t>
            </a:r>
            <a:r>
              <a:rPr lang="en-US" sz="2800" dirty="0"/>
              <a:t>12 </a:t>
            </a:r>
            <a:r>
              <a:rPr lang="en-US" sz="2800" dirty="0" err="1"/>
              <a:t>кг</a:t>
            </a:r>
            <a:r>
              <a:rPr lang="en-US" sz="2800" dirty="0"/>
              <a:t>., 5 </a:t>
            </a:r>
            <a:r>
              <a:rPr lang="en-US" sz="2800" dirty="0" err="1"/>
              <a:t>инчов</a:t>
            </a:r>
            <a:r>
              <a:rPr lang="en-US" sz="2800" dirty="0"/>
              <a:t> </a:t>
            </a:r>
            <a:r>
              <a:rPr lang="en-US" sz="2800" dirty="0" err="1"/>
              <a:t>мони</a:t>
            </a:r>
            <a:r>
              <a:rPr lang="bg-BG" sz="2800" dirty="0"/>
              <a:t>тор;</a:t>
            </a:r>
            <a:r>
              <a:rPr lang="en-US" sz="2800" dirty="0"/>
              <a:t> </a:t>
            </a:r>
            <a:endParaRPr lang="bg-BG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bg-BG" sz="2800" dirty="0"/>
              <a:t>С</a:t>
            </a:r>
            <a:r>
              <a:rPr lang="en-US" sz="2800" dirty="0" err="1"/>
              <a:t>ъбитие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годината</a:t>
            </a:r>
            <a:r>
              <a:rPr lang="en-US" sz="2800" dirty="0"/>
              <a:t> е </a:t>
            </a:r>
            <a:r>
              <a:rPr lang="en-US" sz="2800" dirty="0" err="1"/>
              <a:t>излизането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IBM PC - Intel 8088</a:t>
            </a:r>
            <a:r>
              <a:rPr lang="bg-BG" sz="2800" dirty="0"/>
              <a:t>,</a:t>
            </a:r>
            <a:r>
              <a:rPr lang="en-US" sz="2800" dirty="0"/>
              <a:t> 16 К</a:t>
            </a:r>
            <a:r>
              <a:rPr lang="bg-BG" sz="2800" dirty="0"/>
              <a:t>В</a:t>
            </a:r>
            <a:r>
              <a:rPr lang="en-US" sz="2800" dirty="0"/>
              <a:t> RAM</a:t>
            </a:r>
            <a:r>
              <a:rPr lang="bg-BG" sz="2800" dirty="0"/>
              <a:t>;</a:t>
            </a:r>
            <a:r>
              <a:rPr lang="en-US" sz="2800" dirty="0"/>
              <a:t> </a:t>
            </a:r>
            <a:endParaRPr lang="bg-BG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Списание</a:t>
            </a:r>
            <a:r>
              <a:rPr lang="en-US" sz="2800" dirty="0"/>
              <a:t> </a:t>
            </a:r>
            <a:r>
              <a:rPr lang="en-US" sz="2800" dirty="0" err="1"/>
              <a:t>Тайм</a:t>
            </a:r>
            <a:r>
              <a:rPr lang="en-US" sz="2800" dirty="0"/>
              <a:t> </a:t>
            </a:r>
            <a:r>
              <a:rPr lang="en-US" sz="2800" dirty="0" err="1"/>
              <a:t>обявява</a:t>
            </a:r>
            <a:r>
              <a:rPr lang="en-US" sz="2800" dirty="0"/>
              <a:t> </a:t>
            </a:r>
            <a:r>
              <a:rPr lang="en-US" sz="2800" dirty="0" err="1"/>
              <a:t>персоналният</a:t>
            </a:r>
            <a:r>
              <a:rPr lang="en-US" sz="2800" dirty="0"/>
              <a:t> </a:t>
            </a:r>
            <a:r>
              <a:rPr lang="en-US" sz="2800" dirty="0" err="1"/>
              <a:t>компютър</a:t>
            </a:r>
            <a:r>
              <a:rPr lang="en-US" sz="2800" dirty="0"/>
              <a:t> </a:t>
            </a:r>
            <a:r>
              <a:rPr lang="en-US" sz="2800" dirty="0" err="1"/>
              <a:t>за</a:t>
            </a:r>
            <a:r>
              <a:rPr lang="en-US" sz="2800" dirty="0"/>
              <a:t> "</a:t>
            </a:r>
            <a:r>
              <a:rPr lang="en-US" sz="2800" dirty="0" err="1"/>
              <a:t>човек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годината</a:t>
            </a:r>
            <a:r>
              <a:rPr lang="en-US" sz="2800" dirty="0"/>
              <a:t>". 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85800" y="6477000"/>
            <a:ext cx="8382000" cy="476250"/>
          </a:xfrm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История на комп. техника - Л. Дерменджиева, РКК в Първо ОУ "Св. Св. Кирил и Методий", град Гоце Делчев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75652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14313"/>
            <a:ext cx="8188325" cy="1630362"/>
          </a:xfrm>
        </p:spPr>
        <p:txBody>
          <a:bodyPr/>
          <a:lstStyle/>
          <a:p>
            <a:pPr algn="ctr"/>
            <a:r>
              <a:rPr lang="bg-BG" sz="4000" b="1"/>
              <a:t/>
            </a:r>
            <a:br>
              <a:rPr lang="bg-BG" sz="4000" b="1"/>
            </a:br>
            <a:r>
              <a:rPr lang="en-US" sz="4000" b="1"/>
              <a:t>Пето поколение компютри (1983-1989) </a:t>
            </a:r>
            <a:br>
              <a:rPr lang="en-US" sz="4000" b="1"/>
            </a:br>
            <a:endParaRPr lang="en-US" sz="4000" b="1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85999"/>
            <a:ext cx="8631238" cy="38465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bg-BG" sz="2800" dirty="0"/>
              <a:t>1983 г. - </a:t>
            </a:r>
            <a:r>
              <a:rPr lang="en-US" sz="2800" dirty="0"/>
              <a:t>Apple </a:t>
            </a:r>
            <a:r>
              <a:rPr lang="en-US" sz="2800" dirty="0" err="1"/>
              <a:t>пуска</a:t>
            </a:r>
            <a:r>
              <a:rPr lang="en-US" sz="2800" dirty="0"/>
              <a:t> </a:t>
            </a:r>
            <a:r>
              <a:rPr lang="en-US" sz="2800" dirty="0" err="1"/>
              <a:t>първия</a:t>
            </a:r>
            <a:r>
              <a:rPr lang="en-US" sz="2800" dirty="0"/>
              <a:t> </a:t>
            </a:r>
            <a:r>
              <a:rPr lang="en-US" sz="2800" dirty="0" err="1"/>
              <a:t>персонален</a:t>
            </a:r>
            <a:r>
              <a:rPr lang="en-US" sz="2800" dirty="0"/>
              <a:t> </a:t>
            </a:r>
            <a:r>
              <a:rPr lang="en-US" sz="2800" dirty="0" err="1"/>
              <a:t>компютър</a:t>
            </a:r>
            <a:r>
              <a:rPr lang="en-US" sz="2800" dirty="0"/>
              <a:t> с </a:t>
            </a:r>
            <a:r>
              <a:rPr lang="en-US" sz="2800" dirty="0" err="1"/>
              <a:t>графичен</a:t>
            </a:r>
            <a:r>
              <a:rPr lang="en-US" sz="2800" dirty="0"/>
              <a:t> </a:t>
            </a:r>
            <a:r>
              <a:rPr lang="en-US" sz="2800" dirty="0" err="1"/>
              <a:t>интерфейс</a:t>
            </a:r>
            <a:r>
              <a:rPr lang="bg-BG" sz="2800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sz="2800" dirty="0"/>
              <a:t>1988  г. - </a:t>
            </a:r>
            <a:r>
              <a:rPr lang="en-US" sz="2800" dirty="0" err="1"/>
              <a:t>Появява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първият</a:t>
            </a:r>
            <a:r>
              <a:rPr lang="en-US" sz="2800" dirty="0"/>
              <a:t> </a:t>
            </a:r>
            <a:r>
              <a:rPr lang="en-US" sz="2800" dirty="0" err="1"/>
              <a:t>компютърен</a:t>
            </a:r>
            <a:r>
              <a:rPr lang="en-US" sz="2800" dirty="0"/>
              <a:t> </a:t>
            </a:r>
            <a:r>
              <a:rPr lang="en-US" sz="2800" dirty="0" err="1"/>
              <a:t>вирус</a:t>
            </a:r>
            <a:r>
              <a:rPr lang="en-US" sz="2800" dirty="0"/>
              <a:t>, </a:t>
            </a:r>
            <a:r>
              <a:rPr lang="en-US" sz="2800" dirty="0" err="1"/>
              <a:t>известен</a:t>
            </a:r>
            <a:r>
              <a:rPr lang="en-US" sz="2800" dirty="0"/>
              <a:t> </a:t>
            </a:r>
            <a:r>
              <a:rPr lang="en-US" sz="2800" dirty="0" err="1"/>
              <a:t>като</a:t>
            </a:r>
            <a:r>
              <a:rPr lang="en-US" sz="2800" dirty="0"/>
              <a:t> "</a:t>
            </a:r>
            <a:r>
              <a:rPr lang="en-US" sz="2800" dirty="0" err="1"/>
              <a:t>червея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Морис</a:t>
            </a:r>
            <a:r>
              <a:rPr lang="en-US" sz="2800" dirty="0"/>
              <a:t>", </a:t>
            </a:r>
            <a:r>
              <a:rPr lang="en-US" sz="2800" dirty="0" err="1"/>
              <a:t>създаден</a:t>
            </a:r>
            <a:r>
              <a:rPr lang="en-US" sz="2800" dirty="0"/>
              <a:t> </a:t>
            </a:r>
            <a:r>
              <a:rPr lang="en-US" sz="2800" dirty="0" err="1"/>
              <a:t>от</a:t>
            </a:r>
            <a:r>
              <a:rPr lang="en-US" sz="2800" dirty="0"/>
              <a:t> </a:t>
            </a:r>
            <a:r>
              <a:rPr lang="en-US" sz="2800" dirty="0" err="1"/>
              <a:t>скучаещия</a:t>
            </a:r>
            <a:r>
              <a:rPr lang="en-US" sz="2800" dirty="0"/>
              <a:t> </a:t>
            </a:r>
            <a:r>
              <a:rPr lang="en-US" sz="2800" dirty="0" err="1"/>
              <a:t>син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експерт</a:t>
            </a:r>
            <a:r>
              <a:rPr lang="en-US" sz="2800" dirty="0"/>
              <a:t> </a:t>
            </a:r>
            <a:r>
              <a:rPr lang="en-US" sz="2800" dirty="0" err="1"/>
              <a:t>по</a:t>
            </a:r>
            <a:r>
              <a:rPr lang="en-US" sz="2800" dirty="0"/>
              <a:t> </a:t>
            </a:r>
            <a:r>
              <a:rPr lang="en-US" sz="2800" dirty="0" err="1"/>
              <a:t>компютърна</a:t>
            </a:r>
            <a:r>
              <a:rPr lang="en-US" sz="2800" dirty="0"/>
              <a:t> </a:t>
            </a:r>
            <a:r>
              <a:rPr lang="en-US" sz="2800" dirty="0" err="1"/>
              <a:t>безопасност</a:t>
            </a:r>
            <a:r>
              <a:rPr lang="en-US" sz="2800" dirty="0"/>
              <a:t>. </a:t>
            </a:r>
            <a:endParaRPr lang="bg-BG" sz="2800" dirty="0"/>
          </a:p>
          <a:p>
            <a:endParaRPr lang="en-US" sz="3600" dirty="0">
              <a:latin typeface="Times New Roman" pitchFamily="18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85800" y="6477000"/>
            <a:ext cx="8382000" cy="476250"/>
          </a:xfrm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История на комп. техника - Л. Дерменджиева, РКК в Първо ОУ "Св. Св. Кирил и Методий", град Гоце Делчев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3973670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14313"/>
            <a:ext cx="8620125" cy="1774825"/>
          </a:xfrm>
        </p:spPr>
        <p:txBody>
          <a:bodyPr/>
          <a:lstStyle/>
          <a:p>
            <a:pPr algn="ctr"/>
            <a:r>
              <a:rPr lang="en-US" sz="4000" b="1"/>
              <a:t>Шесто поколение компютри (1990-наши дни) </a:t>
            </a:r>
            <a:br>
              <a:rPr lang="en-US" sz="4000" b="1"/>
            </a:br>
            <a:endParaRPr lang="en-US" sz="4000" b="1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09800"/>
            <a:ext cx="8415338" cy="39227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1990 г.</a:t>
            </a:r>
            <a:r>
              <a:rPr lang="bg-BG" sz="2800" dirty="0"/>
              <a:t> - </a:t>
            </a:r>
            <a:r>
              <a:rPr lang="en-US" sz="2800" dirty="0"/>
              <a:t>Microsoft </a:t>
            </a:r>
            <a:r>
              <a:rPr lang="en-US" sz="2800" dirty="0" err="1"/>
              <a:t>пуска</a:t>
            </a:r>
            <a:r>
              <a:rPr lang="en-US" sz="2800" dirty="0"/>
              <a:t> </a:t>
            </a:r>
            <a:r>
              <a:rPr lang="en-US" sz="2800" dirty="0" err="1"/>
              <a:t>операционната</a:t>
            </a:r>
            <a:r>
              <a:rPr lang="en-US" sz="2800" dirty="0"/>
              <a:t> </a:t>
            </a:r>
            <a:r>
              <a:rPr lang="en-US" sz="2800" dirty="0" err="1"/>
              <a:t>система</a:t>
            </a:r>
            <a:r>
              <a:rPr lang="en-US" sz="2800" dirty="0"/>
              <a:t> Windows 3.0.</a:t>
            </a:r>
            <a:endParaRPr lang="bg-BG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1991 г. </a:t>
            </a:r>
            <a:r>
              <a:rPr lang="bg-BG" sz="2800" dirty="0"/>
              <a:t>- </a:t>
            </a:r>
            <a:r>
              <a:rPr lang="en-US" sz="2800" dirty="0" err="1"/>
              <a:t>Студента</a:t>
            </a:r>
            <a:r>
              <a:rPr lang="en-US" sz="2800" dirty="0"/>
              <a:t> </a:t>
            </a:r>
            <a:r>
              <a:rPr lang="en-US" sz="2800" dirty="0" err="1"/>
              <a:t>Линус</a:t>
            </a:r>
            <a:r>
              <a:rPr lang="en-US" sz="2800" dirty="0"/>
              <a:t> </a:t>
            </a:r>
            <a:r>
              <a:rPr lang="en-US" sz="2800" dirty="0" err="1"/>
              <a:t>Торвалд</a:t>
            </a:r>
            <a:r>
              <a:rPr lang="en-US" sz="2800" dirty="0"/>
              <a:t> </a:t>
            </a:r>
            <a:r>
              <a:rPr lang="en-US" sz="2800" dirty="0" err="1"/>
              <a:t>обявява</a:t>
            </a:r>
            <a:r>
              <a:rPr lang="bg-BG" sz="2800" dirty="0"/>
              <a:t>, </a:t>
            </a:r>
            <a:r>
              <a:rPr lang="en-US" sz="2800" dirty="0" err="1"/>
              <a:t>че</a:t>
            </a:r>
            <a:r>
              <a:rPr lang="en-US" sz="2800" dirty="0"/>
              <a:t> </a:t>
            </a:r>
            <a:r>
              <a:rPr lang="en-US" sz="2800" dirty="0" err="1"/>
              <a:t>започва</a:t>
            </a:r>
            <a:r>
              <a:rPr lang="en-US" sz="2800" dirty="0"/>
              <a:t> </a:t>
            </a:r>
            <a:r>
              <a:rPr lang="en-US" sz="2800" dirty="0" err="1"/>
              <a:t>да</a:t>
            </a:r>
            <a:r>
              <a:rPr lang="en-US" sz="2800" dirty="0"/>
              <a:t> </a:t>
            </a:r>
            <a:r>
              <a:rPr lang="en-US" sz="2800" dirty="0" err="1"/>
              <a:t>разработва</a:t>
            </a:r>
            <a:r>
              <a:rPr lang="en-US" sz="2800" dirty="0"/>
              <a:t> </a:t>
            </a:r>
            <a:r>
              <a:rPr lang="en-US" sz="2800" dirty="0" err="1"/>
              <a:t>нова</a:t>
            </a:r>
            <a:r>
              <a:rPr lang="en-US" sz="2800" dirty="0"/>
              <a:t> ОС и </a:t>
            </a:r>
            <a:r>
              <a:rPr lang="en-US" sz="2800" dirty="0" err="1"/>
              <a:t>призовава</a:t>
            </a:r>
            <a:r>
              <a:rPr lang="en-US" sz="2800" dirty="0"/>
              <a:t> </a:t>
            </a:r>
            <a:r>
              <a:rPr lang="en-US" sz="2800" dirty="0" err="1"/>
              <a:t>всички</a:t>
            </a:r>
            <a:r>
              <a:rPr lang="en-US" sz="2800" dirty="0"/>
              <a:t> </a:t>
            </a:r>
            <a:r>
              <a:rPr lang="en-US" sz="2800" dirty="0" err="1"/>
              <a:t>жел</a:t>
            </a:r>
            <a:r>
              <a:rPr lang="bg-BG" sz="2800" dirty="0"/>
              <a:t>а</a:t>
            </a:r>
            <a:r>
              <a:rPr lang="en-US" sz="2800" dirty="0"/>
              <a:t>е</a:t>
            </a:r>
            <a:r>
              <a:rPr lang="bg-BG" sz="2800" dirty="0"/>
              <a:t>щ</a:t>
            </a:r>
            <a:r>
              <a:rPr lang="en-US" sz="2800" dirty="0"/>
              <a:t>и </a:t>
            </a:r>
            <a:r>
              <a:rPr lang="en-US" sz="2800" dirty="0" err="1"/>
              <a:t>да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присъединят</a:t>
            </a:r>
            <a:r>
              <a:rPr lang="en-US" sz="2800" dirty="0"/>
              <a:t>. 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85800" y="6477000"/>
            <a:ext cx="8382000" cy="476250"/>
          </a:xfrm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История на комп. техника - Л. Дерменджиева, РКК в Първо ОУ "Св. Св. Кирил и Методий", град Гоце Делчев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422155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bg-BG" dirty="0" smtClean="0"/>
              <a:t>Първите пресмятащи устройства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876800" cy="4144963"/>
          </a:xfrm>
        </p:spPr>
        <p:txBody>
          <a:bodyPr/>
          <a:lstStyle/>
          <a:p>
            <a:r>
              <a:rPr lang="ru-RU" b="1" dirty="0" smtClean="0"/>
              <a:t>Абак</a:t>
            </a:r>
            <a:r>
              <a:rPr lang="ru-RU" dirty="0" smtClean="0"/>
              <a:t> - дъска за смятане с издълбани </a:t>
            </a:r>
          </a:p>
          <a:p>
            <a:pPr marL="0" indent="0">
              <a:buNone/>
            </a:pPr>
            <a:r>
              <a:rPr lang="ru-RU" dirty="0" smtClean="0"/>
              <a:t>канали, в които се поставят камъчета;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/>
              <a:t>Сметало</a:t>
            </a:r>
            <a:r>
              <a:rPr lang="ru-RU" dirty="0" smtClean="0"/>
              <a:t> - топки, движещи се по тел</a:t>
            </a:r>
            <a:endParaRPr lang="bg-BG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85800" y="6477000"/>
            <a:ext cx="8382000" cy="476250"/>
          </a:xfrm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История на комп. техника - Л. Дерменджиева, РКК в Първо ОУ "Св. Св. Кирил и Методий", град Гоце Делчев</a:t>
            </a:r>
            <a:endParaRPr lang="bg-BG" sz="1200" dirty="0"/>
          </a:p>
        </p:txBody>
      </p:sp>
      <p:pic>
        <p:nvPicPr>
          <p:cNvPr id="26626" name="Picture 2" descr="http://pencho.my.contact.bg/start/comp/computer/0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t="4416" r="313"/>
          <a:stretch/>
        </p:blipFill>
        <p:spPr bwMode="auto">
          <a:xfrm>
            <a:off x="5300662" y="1981200"/>
            <a:ext cx="2971801" cy="19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hinese_Abacu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3"/>
          <a:stretch/>
        </p:blipFill>
        <p:spPr bwMode="auto">
          <a:xfrm>
            <a:off x="5791200" y="4266708"/>
            <a:ext cx="2200275" cy="203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9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76250"/>
            <a:ext cx="8116887" cy="1728788"/>
          </a:xfrm>
        </p:spPr>
        <p:txBody>
          <a:bodyPr/>
          <a:lstStyle/>
          <a:p>
            <a:r>
              <a:rPr lang="bg-BG" sz="5400">
                <a:latin typeface="Times New Roman" pitchFamily="18" charset="0"/>
              </a:rPr>
              <a:t/>
            </a:r>
            <a:br>
              <a:rPr lang="bg-BG" sz="5400">
                <a:latin typeface="Times New Roman" pitchFamily="18" charset="0"/>
              </a:rPr>
            </a:br>
            <a:r>
              <a:rPr lang="en-US" sz="5400">
                <a:latin typeface="Times New Roman" pitchFamily="18" charset="0"/>
              </a:rPr>
              <a:t> </a:t>
            </a:r>
            <a:br>
              <a:rPr lang="en-US" sz="5400">
                <a:latin typeface="Times New Roman" pitchFamily="18" charset="0"/>
              </a:rPr>
            </a:br>
            <a:endParaRPr lang="en-US" sz="5400"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</a:rPr>
              <a:t>  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57200" y="2316569"/>
            <a:ext cx="8035926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542925"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3200" dirty="0" err="1">
                <a:latin typeface="+mn-lt"/>
              </a:rPr>
              <a:t>Става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дума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за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калкулатори</a:t>
            </a:r>
            <a:r>
              <a:rPr lang="bg-BG" sz="3200" dirty="0">
                <a:latin typeface="+mn-lt"/>
              </a:rPr>
              <a:t>, п</a:t>
            </a:r>
            <a:r>
              <a:rPr lang="en-US" sz="3200" dirty="0" err="1">
                <a:latin typeface="+mn-lt"/>
              </a:rPr>
              <a:t>ри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това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механични</a:t>
            </a:r>
            <a:r>
              <a:rPr lang="en-US" sz="3200" dirty="0">
                <a:latin typeface="+mn-lt"/>
              </a:rPr>
              <a:t>. </a:t>
            </a:r>
            <a:r>
              <a:rPr lang="en-US" sz="3200" dirty="0" err="1">
                <a:latin typeface="+mn-lt"/>
              </a:rPr>
              <a:t>Нулевото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поколение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машини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често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се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повреждали</a:t>
            </a:r>
            <a:r>
              <a:rPr lang="en-US" sz="3200" dirty="0">
                <a:latin typeface="+mn-lt"/>
              </a:rPr>
              <a:t> и е </a:t>
            </a:r>
            <a:r>
              <a:rPr lang="en-US" sz="3200" dirty="0" err="1">
                <a:latin typeface="+mn-lt"/>
              </a:rPr>
              <a:t>било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нормално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да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грешат</a:t>
            </a:r>
            <a:r>
              <a:rPr lang="en-US" sz="3200" dirty="0">
                <a:latin typeface="+mn-lt"/>
              </a:rPr>
              <a:t> в </a:t>
            </a:r>
            <a:r>
              <a:rPr lang="en-US" sz="3200" dirty="0" err="1">
                <a:latin typeface="+mn-lt"/>
              </a:rPr>
              <a:t>сметките</a:t>
            </a:r>
            <a:r>
              <a:rPr lang="en-US" sz="3200" dirty="0">
                <a:latin typeface="+mn-lt"/>
              </a:rPr>
              <a:t>…</a:t>
            </a:r>
          </a:p>
          <a:p>
            <a:pPr>
              <a:spcBef>
                <a:spcPct val="50000"/>
              </a:spcBef>
            </a:pPr>
            <a:endParaRPr lang="en-US" sz="4000" dirty="0">
              <a:latin typeface="Times New Roman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23862" y="260599"/>
            <a:ext cx="78597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</a:t>
            </a:r>
            <a:r>
              <a:rPr lang="en-US" sz="4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рародители</a:t>
            </a: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компютрите</a:t>
            </a:r>
            <a:r>
              <a:rPr lang="bg-BG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lang="en-US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85800" y="6477000"/>
            <a:ext cx="8382000" cy="476250"/>
          </a:xfrm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История на комп. техника - Л. Дерменджиева, РКК в Първо ОУ "Св. Св. Кирил и Методий", град Гоце Делчев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343530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1822 г.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2133600"/>
            <a:ext cx="4524375" cy="4143375"/>
          </a:xfrm>
        </p:spPr>
        <p:txBody>
          <a:bodyPr/>
          <a:lstStyle/>
          <a:p>
            <a:pPr marL="0" indent="542925">
              <a:buNone/>
            </a:pP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сцената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появява</a:t>
            </a:r>
            <a:r>
              <a:rPr lang="en-US" sz="2800" dirty="0"/>
              <a:t> </a:t>
            </a:r>
            <a:r>
              <a:rPr lang="en-US" sz="2800" dirty="0" err="1"/>
              <a:t>Чарлз</a:t>
            </a:r>
            <a:r>
              <a:rPr lang="en-US" sz="2800" dirty="0"/>
              <a:t> </a:t>
            </a:r>
            <a:r>
              <a:rPr lang="en-US" sz="2800" dirty="0" err="1"/>
              <a:t>Бабидж</a:t>
            </a:r>
            <a:r>
              <a:rPr lang="en-US" sz="2800" dirty="0"/>
              <a:t> - </a:t>
            </a:r>
            <a:r>
              <a:rPr lang="en-US" sz="2800" dirty="0" err="1"/>
              <a:t>английски</a:t>
            </a:r>
            <a:r>
              <a:rPr lang="en-US" sz="2800" dirty="0"/>
              <a:t> </a:t>
            </a:r>
            <a:r>
              <a:rPr lang="en-US" sz="2800" dirty="0" err="1"/>
              <a:t>математик</a:t>
            </a:r>
            <a:r>
              <a:rPr lang="en-US" sz="2800" dirty="0"/>
              <a:t>. </a:t>
            </a:r>
            <a:endParaRPr lang="bg-BG" sz="2800" dirty="0" smtClean="0"/>
          </a:p>
          <a:p>
            <a:pPr marL="0" indent="542925">
              <a:buNone/>
            </a:pPr>
            <a:r>
              <a:rPr lang="en-US" sz="2800" dirty="0" err="1" smtClean="0"/>
              <a:t>Той</a:t>
            </a:r>
            <a:r>
              <a:rPr lang="en-US" sz="2800" dirty="0" smtClean="0"/>
              <a:t> </a:t>
            </a:r>
            <a:r>
              <a:rPr lang="en-US" sz="2800" dirty="0" err="1"/>
              <a:t>създал</a:t>
            </a:r>
            <a:r>
              <a:rPr lang="en-US" sz="2800" dirty="0"/>
              <a:t> </a:t>
            </a:r>
            <a:r>
              <a:rPr lang="en-US" sz="2800" dirty="0" err="1"/>
              <a:t>механична</a:t>
            </a:r>
            <a:r>
              <a:rPr lang="en-US" sz="2800" dirty="0"/>
              <a:t> </a:t>
            </a:r>
            <a:r>
              <a:rPr lang="en-US" sz="2800" dirty="0" err="1"/>
              <a:t>изчислителна</a:t>
            </a:r>
            <a:r>
              <a:rPr lang="en-US" sz="2800" dirty="0"/>
              <a:t> </a:t>
            </a:r>
            <a:r>
              <a:rPr lang="en-US" sz="2800" dirty="0" err="1"/>
              <a:t>машина</a:t>
            </a:r>
            <a:r>
              <a:rPr lang="en-US" sz="2800" dirty="0"/>
              <a:t>, </a:t>
            </a:r>
            <a:r>
              <a:rPr lang="en-US" sz="2800" dirty="0" err="1"/>
              <a:t>смятаща</a:t>
            </a:r>
            <a:r>
              <a:rPr lang="en-US" sz="2800" dirty="0"/>
              <a:t> с </a:t>
            </a:r>
            <a:r>
              <a:rPr lang="en-US" sz="2800" dirty="0" err="1"/>
              <a:t>точност</a:t>
            </a:r>
            <a:r>
              <a:rPr lang="en-US" sz="2800" dirty="0"/>
              <a:t> </a:t>
            </a:r>
            <a:r>
              <a:rPr lang="en-US" sz="2800" dirty="0" err="1"/>
              <a:t>до</a:t>
            </a:r>
            <a:r>
              <a:rPr lang="en-US" sz="2800" dirty="0"/>
              <a:t> </a:t>
            </a:r>
            <a:r>
              <a:rPr lang="en-US" sz="2800" dirty="0" err="1"/>
              <a:t>шестия</a:t>
            </a:r>
            <a:r>
              <a:rPr lang="en-US" sz="2800" dirty="0"/>
              <a:t> </a:t>
            </a:r>
            <a:r>
              <a:rPr lang="en-US" sz="2800" dirty="0" err="1"/>
              <a:t>знак</a:t>
            </a:r>
            <a:r>
              <a:rPr lang="en-US" sz="2800" dirty="0"/>
              <a:t>.</a:t>
            </a:r>
          </a:p>
        </p:txBody>
      </p:sp>
      <p:pic>
        <p:nvPicPr>
          <p:cNvPr id="12292" name="Picture 4" descr="04-babi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725" y="2421731"/>
            <a:ext cx="3995737" cy="31575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85800" y="6477000"/>
            <a:ext cx="8382000" cy="476250"/>
          </a:xfrm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История на комп. техника - Л. Дерменджиева, РКК в Първо ОУ "Св. Св. Кирил и Методий", град Гоце Делчев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3064465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1871 г.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7" y="2263774"/>
            <a:ext cx="8415338" cy="4503738"/>
          </a:xfrm>
        </p:spPr>
        <p:txBody>
          <a:bodyPr/>
          <a:lstStyle/>
          <a:p>
            <a:pPr marL="0" indent="442913">
              <a:buNone/>
            </a:pPr>
            <a:r>
              <a:rPr lang="en-US" sz="2800" dirty="0" err="1"/>
              <a:t>Бабидж</a:t>
            </a:r>
            <a:r>
              <a:rPr lang="en-US" sz="2800" dirty="0"/>
              <a:t> </a:t>
            </a:r>
            <a:r>
              <a:rPr lang="en-US" sz="2800" dirty="0" err="1"/>
              <a:t>разработва</a:t>
            </a:r>
            <a:r>
              <a:rPr lang="en-US" sz="2800" dirty="0"/>
              <a:t> </a:t>
            </a:r>
            <a:r>
              <a:rPr lang="en-US" sz="2800" dirty="0" err="1"/>
              <a:t>механични</a:t>
            </a:r>
            <a:r>
              <a:rPr lang="en-US" sz="2800" dirty="0"/>
              <a:t> </a:t>
            </a:r>
            <a:r>
              <a:rPr lang="en-US" sz="2800" dirty="0" err="1"/>
              <a:t>прототипи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процесор</a:t>
            </a:r>
            <a:r>
              <a:rPr lang="en-US" sz="2800" dirty="0"/>
              <a:t> и </a:t>
            </a:r>
            <a:r>
              <a:rPr lang="en-US" sz="2800" dirty="0" err="1"/>
              <a:t>печатащо</a:t>
            </a:r>
            <a:r>
              <a:rPr lang="en-US" sz="2800" dirty="0"/>
              <a:t> </a:t>
            </a:r>
            <a:r>
              <a:rPr lang="en-US" sz="2800" dirty="0" err="1"/>
              <a:t>устройство</a:t>
            </a:r>
            <a:r>
              <a:rPr lang="en-US" sz="2800" dirty="0"/>
              <a:t>.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него</a:t>
            </a:r>
            <a:r>
              <a:rPr lang="en-US" sz="2800" dirty="0"/>
              <a:t> </a:t>
            </a:r>
            <a:r>
              <a:rPr lang="en-US" sz="2800" dirty="0" err="1"/>
              <a:t>дължим</a:t>
            </a:r>
            <a:r>
              <a:rPr lang="en-US" sz="2800" dirty="0"/>
              <a:t> </a:t>
            </a:r>
            <a:r>
              <a:rPr lang="en-US" sz="2800" dirty="0" err="1"/>
              <a:t>много</a:t>
            </a:r>
            <a:r>
              <a:rPr lang="en-US" sz="2800" dirty="0"/>
              <a:t> </a:t>
            </a:r>
            <a:r>
              <a:rPr lang="en-US" sz="2800" dirty="0" err="1"/>
              <a:t>идеи</a:t>
            </a:r>
            <a:r>
              <a:rPr lang="en-US" sz="2800" dirty="0"/>
              <a:t> в </a:t>
            </a:r>
            <a:r>
              <a:rPr lang="en-US" sz="2800" dirty="0" err="1"/>
              <a:t>изчислитената</a:t>
            </a:r>
            <a:r>
              <a:rPr lang="en-US" sz="2800" dirty="0"/>
              <a:t> </a:t>
            </a:r>
            <a:r>
              <a:rPr lang="en-US" sz="2800" dirty="0" err="1"/>
              <a:t>математика</a:t>
            </a:r>
            <a:r>
              <a:rPr lang="en-US" sz="2800" dirty="0"/>
              <a:t>, </a:t>
            </a:r>
            <a:r>
              <a:rPr lang="en-US" sz="2800" dirty="0" err="1"/>
              <a:t>архитектурата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компютрите</a:t>
            </a:r>
            <a:r>
              <a:rPr lang="en-US" sz="2800" dirty="0"/>
              <a:t>, </a:t>
            </a:r>
            <a:r>
              <a:rPr lang="en-US" sz="2800" dirty="0" err="1"/>
              <a:t>програмирането</a:t>
            </a:r>
            <a:r>
              <a:rPr lang="en-US" sz="2800" dirty="0"/>
              <a:t> с </a:t>
            </a:r>
            <a:r>
              <a:rPr lang="en-US" sz="2800" dirty="0" err="1"/>
              <a:t>перфокарти</a:t>
            </a:r>
            <a:r>
              <a:rPr lang="en-US" sz="2800" dirty="0" smtClean="0"/>
              <a:t>.</a:t>
            </a:r>
            <a:endParaRPr lang="bg-BG" sz="2800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85800" y="6477000"/>
            <a:ext cx="8382000" cy="476250"/>
          </a:xfrm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История на комп. техника - Л. Дерменджиева, РКК в Първо ОУ "Св. Св. Кирил и Методий", град Гоце Делчев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396862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1871 г.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7" y="2819400"/>
            <a:ext cx="3852863" cy="3948112"/>
          </a:xfrm>
        </p:spPr>
        <p:txBody>
          <a:bodyPr/>
          <a:lstStyle/>
          <a:p>
            <a:pPr marL="0" indent="442913">
              <a:buNone/>
            </a:pPr>
            <a:r>
              <a:rPr lang="bg-BG" sz="2800" dirty="0" smtClean="0"/>
              <a:t>Н</a:t>
            </a:r>
            <a:r>
              <a:rPr lang="en-US" sz="2800" dirty="0" err="1"/>
              <a:t>ай-известната</a:t>
            </a:r>
            <a:r>
              <a:rPr lang="en-US" sz="2800" dirty="0"/>
              <a:t> </a:t>
            </a:r>
            <a:r>
              <a:rPr lang="en-US" sz="2800" dirty="0" err="1"/>
              <a:t>жена</a:t>
            </a:r>
            <a:r>
              <a:rPr lang="en-US" sz="2800" dirty="0"/>
              <a:t> в IT </a:t>
            </a:r>
            <a:r>
              <a:rPr lang="en-US" sz="2800" dirty="0" err="1"/>
              <a:t>историята</a:t>
            </a:r>
            <a:r>
              <a:rPr lang="en-US" sz="2800" dirty="0"/>
              <a:t> </a:t>
            </a:r>
            <a:r>
              <a:rPr lang="bg-BG" sz="2800" dirty="0" smtClean="0"/>
              <a:t>- </a:t>
            </a:r>
            <a:r>
              <a:rPr lang="en-US" sz="2800" dirty="0" smtClean="0"/>
              <a:t> </a:t>
            </a:r>
            <a:r>
              <a:rPr lang="en-US" sz="2800" dirty="0" err="1"/>
              <a:t>Ада</a:t>
            </a:r>
            <a:r>
              <a:rPr lang="en-US" sz="2800" dirty="0"/>
              <a:t> </a:t>
            </a:r>
            <a:r>
              <a:rPr lang="en-US" sz="2800" dirty="0" smtClean="0"/>
              <a:t>Л</a:t>
            </a:r>
            <a:r>
              <a:rPr lang="bg-BG" sz="2800" dirty="0" smtClean="0"/>
              <a:t>ъ</a:t>
            </a:r>
            <a:r>
              <a:rPr lang="en-US" sz="2800" dirty="0" err="1" smtClean="0"/>
              <a:t>вл</a:t>
            </a:r>
            <a:r>
              <a:rPr lang="bg-BG" sz="2800" dirty="0" smtClean="0"/>
              <a:t>ей</a:t>
            </a:r>
            <a:r>
              <a:rPr lang="en-US" sz="2800" dirty="0" smtClean="0"/>
              <a:t>с</a:t>
            </a:r>
            <a:r>
              <a:rPr lang="bg-BG" sz="2800" dirty="0"/>
              <a:t>...</a:t>
            </a:r>
            <a:r>
              <a:rPr lang="en-US" sz="2800" dirty="0"/>
              <a:t> 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85800" y="6477000"/>
            <a:ext cx="8382000" cy="476250"/>
          </a:xfrm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История на комп. техника - Л. Дерменджиева, РКК в Първо ОУ "Св. Св. Кирил и Методий", град Гоце Делчев</a:t>
            </a:r>
            <a:endParaRPr lang="bg-BG" sz="1200" dirty="0"/>
          </a:p>
        </p:txBody>
      </p:sp>
      <p:pic>
        <p:nvPicPr>
          <p:cNvPr id="28674" name="Picture 2" descr="Файл:Ada lovel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1773644"/>
            <a:ext cx="3286124" cy="452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96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1874 г.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981200"/>
            <a:ext cx="8054975" cy="4359275"/>
          </a:xfrm>
        </p:spPr>
        <p:txBody>
          <a:bodyPr/>
          <a:lstStyle/>
          <a:p>
            <a:endParaRPr lang="en-US" dirty="0"/>
          </a:p>
          <a:p>
            <a:pPr marL="0" indent="357188">
              <a:buNone/>
            </a:pPr>
            <a:r>
              <a:rPr lang="bg-BG" sz="2800" dirty="0"/>
              <a:t>П</a:t>
            </a:r>
            <a:r>
              <a:rPr lang="en-US" sz="2800" dirty="0" err="1"/>
              <a:t>оявява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подредбата</a:t>
            </a:r>
            <a:r>
              <a:rPr lang="en-US" sz="2800" dirty="0"/>
              <a:t> QWERTY. </a:t>
            </a:r>
            <a:r>
              <a:rPr lang="en-US" sz="2800" dirty="0" err="1"/>
              <a:t>Именно</a:t>
            </a:r>
            <a:r>
              <a:rPr lang="en-US" sz="2800" dirty="0"/>
              <a:t> </a:t>
            </a:r>
            <a:r>
              <a:rPr lang="en-US" sz="2800" dirty="0" err="1"/>
              <a:t>от</a:t>
            </a:r>
            <a:r>
              <a:rPr lang="en-US" sz="2800" dirty="0"/>
              <a:t> </a:t>
            </a:r>
            <a:r>
              <a:rPr lang="en-US" sz="2800" dirty="0" err="1"/>
              <a:t>тогава</a:t>
            </a:r>
            <a:r>
              <a:rPr lang="en-US" sz="2800" dirty="0"/>
              <a:t> </a:t>
            </a:r>
            <a:r>
              <a:rPr lang="en-US" sz="2800" dirty="0" err="1"/>
              <a:t>започва</a:t>
            </a:r>
            <a:r>
              <a:rPr lang="en-US" sz="2800" dirty="0"/>
              <a:t> </a:t>
            </a:r>
            <a:r>
              <a:rPr lang="en-US" sz="2800" dirty="0" err="1"/>
              <a:t>победното</a:t>
            </a:r>
            <a:r>
              <a:rPr lang="en-US" sz="2800" dirty="0"/>
              <a:t> </a:t>
            </a:r>
            <a:r>
              <a:rPr lang="en-US" sz="2800" dirty="0" err="1"/>
              <a:t>шествие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пишещите</a:t>
            </a:r>
            <a:r>
              <a:rPr lang="en-US" sz="2800" dirty="0"/>
              <a:t> </a:t>
            </a:r>
            <a:r>
              <a:rPr lang="en-US" sz="2800" dirty="0" err="1"/>
              <a:t>машини</a:t>
            </a:r>
            <a:r>
              <a:rPr lang="en-US" sz="2800" dirty="0"/>
              <a:t> </a:t>
            </a:r>
            <a:r>
              <a:rPr lang="en-US" sz="2800" dirty="0" err="1"/>
              <a:t>по</a:t>
            </a:r>
            <a:r>
              <a:rPr lang="en-US" sz="2800" dirty="0"/>
              <a:t> </a:t>
            </a:r>
            <a:r>
              <a:rPr lang="en-US" sz="2800" dirty="0" err="1"/>
              <a:t>масите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секретарките</a:t>
            </a:r>
            <a:r>
              <a:rPr lang="en-US" sz="2800" dirty="0"/>
              <a:t>. 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85800" y="6477000"/>
            <a:ext cx="8382000" cy="476250"/>
          </a:xfrm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История на комп. техника - Л. Дерменджиева, РКК в Първо ОУ "Св. Св. Кирил и Методий", град Гоце Делчев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21573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1889 г.</a:t>
            </a:r>
            <a:r>
              <a:rPr lang="bg-BG" sz="4000" dirty="0"/>
              <a:t> - </a:t>
            </a:r>
            <a:r>
              <a:rPr lang="en-US" sz="4000" b="1" dirty="0"/>
              <a:t>"</a:t>
            </a:r>
            <a:r>
              <a:rPr lang="en-US" sz="4000" b="1" dirty="0" err="1"/>
              <a:t>Звездният</a:t>
            </a:r>
            <a:r>
              <a:rPr lang="en-US" sz="4000" b="1" dirty="0"/>
              <a:t> </a:t>
            </a:r>
            <a:r>
              <a:rPr lang="en-US" sz="4000" b="1" dirty="0" err="1"/>
              <a:t>час</a:t>
            </a:r>
            <a:r>
              <a:rPr lang="en-US" sz="4000" b="1" dirty="0"/>
              <a:t>" </a:t>
            </a:r>
            <a:r>
              <a:rPr lang="en-US" sz="4000" b="1" dirty="0" err="1"/>
              <a:t>на</a:t>
            </a:r>
            <a:r>
              <a:rPr lang="en-US" sz="4000" b="1" dirty="0"/>
              <a:t> </a:t>
            </a:r>
            <a:r>
              <a:rPr lang="en-US" sz="4000" b="1" dirty="0" err="1"/>
              <a:t>изчислитените</a:t>
            </a:r>
            <a:r>
              <a:rPr lang="en-US" sz="4000" b="1" dirty="0"/>
              <a:t> </a:t>
            </a:r>
            <a:r>
              <a:rPr lang="en-US" sz="4000" b="1" dirty="0" err="1"/>
              <a:t>машини</a:t>
            </a:r>
            <a:r>
              <a:rPr lang="en-US" sz="4000" b="1" dirty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33599"/>
            <a:ext cx="8415338" cy="3998913"/>
          </a:xfrm>
        </p:spPr>
        <p:txBody>
          <a:bodyPr/>
          <a:lstStyle/>
          <a:p>
            <a:pPr marL="0" indent="542925" algn="just">
              <a:buNone/>
            </a:pPr>
            <a:r>
              <a:rPr lang="en-US" sz="2800" dirty="0" err="1"/>
              <a:t>Херман</a:t>
            </a:r>
            <a:r>
              <a:rPr lang="en-US" sz="2800" dirty="0"/>
              <a:t> </a:t>
            </a:r>
            <a:r>
              <a:rPr lang="en-US" sz="2800" dirty="0" err="1"/>
              <a:t>Холерит</a:t>
            </a:r>
            <a:r>
              <a:rPr lang="en-US" sz="2800" dirty="0"/>
              <a:t> </a:t>
            </a:r>
            <a:r>
              <a:rPr lang="en-US" sz="2800" dirty="0" err="1"/>
              <a:t>прилага</a:t>
            </a:r>
            <a:r>
              <a:rPr lang="en-US" sz="2800" dirty="0"/>
              <a:t> </a:t>
            </a:r>
            <a:r>
              <a:rPr lang="en-US" sz="2800" dirty="0" err="1"/>
              <a:t>перфокарти</a:t>
            </a:r>
            <a:r>
              <a:rPr lang="en-US" sz="2800" dirty="0"/>
              <a:t> </a:t>
            </a:r>
            <a:r>
              <a:rPr lang="en-US" sz="2800" dirty="0" err="1"/>
              <a:t>при</a:t>
            </a:r>
            <a:r>
              <a:rPr lang="en-US" sz="2800" dirty="0"/>
              <a:t> </a:t>
            </a:r>
            <a:r>
              <a:rPr lang="en-US" sz="2800" dirty="0" err="1"/>
              <a:t>обработка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резултатите</a:t>
            </a:r>
            <a:r>
              <a:rPr lang="en-US" sz="2800" dirty="0"/>
              <a:t> </a:t>
            </a:r>
            <a:r>
              <a:rPr lang="en-US" sz="2800" dirty="0" err="1"/>
              <a:t>от</a:t>
            </a:r>
            <a:r>
              <a:rPr lang="en-US" sz="2800" dirty="0"/>
              <a:t> </a:t>
            </a:r>
            <a:r>
              <a:rPr lang="en-US" sz="2800" dirty="0" err="1"/>
              <a:t>преброяването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населението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Америка</a:t>
            </a:r>
            <a:r>
              <a:rPr lang="en-US" sz="2800" dirty="0"/>
              <a:t>. </a:t>
            </a:r>
            <a:endParaRPr lang="bg-BG" sz="2800" dirty="0"/>
          </a:p>
          <a:p>
            <a:pPr marL="0" indent="542925" algn="just">
              <a:buNone/>
            </a:pPr>
            <a:r>
              <a:rPr lang="en-US" sz="2800" dirty="0" err="1"/>
              <a:t>Обработката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предишното</a:t>
            </a:r>
            <a:r>
              <a:rPr lang="en-US" sz="2800" dirty="0"/>
              <a:t> </a:t>
            </a:r>
            <a:r>
              <a:rPr lang="en-US" sz="2800" dirty="0" err="1"/>
              <a:t>преброяване</a:t>
            </a:r>
            <a:r>
              <a:rPr lang="en-US" sz="2800" dirty="0"/>
              <a:t> </a:t>
            </a:r>
            <a:r>
              <a:rPr lang="en-US" sz="2800" dirty="0" err="1"/>
              <a:t>отнела</a:t>
            </a:r>
            <a:r>
              <a:rPr lang="en-US" sz="2800" dirty="0"/>
              <a:t> 7 </a:t>
            </a:r>
            <a:r>
              <a:rPr lang="en-US" sz="2800" dirty="0" err="1"/>
              <a:t>години</a:t>
            </a:r>
            <a:r>
              <a:rPr lang="en-US" sz="2800" dirty="0"/>
              <a:t>. </a:t>
            </a:r>
            <a:r>
              <a:rPr lang="en-US" sz="2800" dirty="0" err="1"/>
              <a:t>Холерит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справил</a:t>
            </a:r>
            <a:r>
              <a:rPr lang="en-US" sz="2800" dirty="0"/>
              <a:t> </a:t>
            </a:r>
            <a:r>
              <a:rPr lang="en-US" sz="2800" dirty="0" err="1"/>
              <a:t>за</a:t>
            </a:r>
            <a:r>
              <a:rPr lang="en-US" sz="2800" dirty="0"/>
              <a:t> 6 </a:t>
            </a:r>
            <a:r>
              <a:rPr lang="en-US" sz="2800" dirty="0" err="1"/>
              <a:t>седмици</a:t>
            </a:r>
            <a:r>
              <a:rPr lang="en-US" sz="2800" dirty="0"/>
              <a:t> и </a:t>
            </a:r>
            <a:r>
              <a:rPr lang="en-US" sz="2800" dirty="0" err="1"/>
              <a:t>преброил</a:t>
            </a:r>
            <a:r>
              <a:rPr lang="en-US" sz="2800" dirty="0"/>
              <a:t> 62 </a:t>
            </a:r>
            <a:r>
              <a:rPr lang="en-US" sz="2800" dirty="0" err="1"/>
              <a:t>милиона</a:t>
            </a:r>
            <a:r>
              <a:rPr lang="en-US" sz="2800" dirty="0"/>
              <a:t> </a:t>
            </a:r>
            <a:r>
              <a:rPr lang="en-US" sz="2800" dirty="0" err="1"/>
              <a:t>човека</a:t>
            </a:r>
            <a:r>
              <a:rPr lang="en-US" sz="2800" dirty="0"/>
              <a:t>. 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85800" y="6477000"/>
            <a:ext cx="8382000" cy="476250"/>
          </a:xfrm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История на комп. техника - Л. Дерменджиева, РКК в Първо ОУ "Св. Св. Кирил и Методий", град Гоце Делчев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360947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ект по подразбиране">
  <a:themeElements>
    <a:clrScheme name="Проект по подразбиран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оект по подразбиран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роект по подразбиран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146</TotalTime>
  <Words>1496</Words>
  <Application>Microsoft Office PowerPoint</Application>
  <PresentationFormat>On-screen Show (4:3)</PresentationFormat>
  <Paragraphs>105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Arial</vt:lpstr>
      <vt:lpstr>Проект по подразбиране</vt:lpstr>
      <vt:lpstr>История  на компютърната техника</vt:lpstr>
      <vt:lpstr>PowerPoint Presentation</vt:lpstr>
      <vt:lpstr>Първите пресмятащи устройства</vt:lpstr>
      <vt:lpstr>   </vt:lpstr>
      <vt:lpstr>1822 г.  </vt:lpstr>
      <vt:lpstr>1871 г.  </vt:lpstr>
      <vt:lpstr>1871 г.  </vt:lpstr>
      <vt:lpstr>1874 г.</vt:lpstr>
      <vt:lpstr>1889 г. - "Звездният час" на изчислитените машини </vt:lpstr>
      <vt:lpstr> </vt:lpstr>
      <vt:lpstr>1941 г. </vt:lpstr>
      <vt:lpstr>АВС компютър</vt:lpstr>
      <vt:lpstr>1943 г. </vt:lpstr>
      <vt:lpstr>1946 г. - изобретен е ENIAC  </vt:lpstr>
      <vt:lpstr>PowerPoint Presentation</vt:lpstr>
      <vt:lpstr>Дамите на ENIAC </vt:lpstr>
      <vt:lpstr>Дамите на ENIAC </vt:lpstr>
      <vt:lpstr>Второ поколение компютри (1955-1962) </vt:lpstr>
      <vt:lpstr> </vt:lpstr>
      <vt:lpstr>Четвърто поколение компютри (1972-1982) </vt:lpstr>
      <vt:lpstr>1974 г.  </vt:lpstr>
      <vt:lpstr>1977 г. </vt:lpstr>
      <vt:lpstr>1981 г. </vt:lpstr>
      <vt:lpstr> Пето поколение компютри (1983-1989)  </vt:lpstr>
      <vt:lpstr>Шесто поколение компютри (1990-наши дни)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Люси Дерменджиева</dc:creator>
  <cp:lastModifiedBy>Люси Дерменджиева</cp:lastModifiedBy>
  <cp:revision>10</cp:revision>
  <cp:lastPrinted>1601-01-01T00:00:00Z</cp:lastPrinted>
  <dcterms:created xsi:type="dcterms:W3CDTF">1601-01-01T00:00:00Z</dcterms:created>
  <dcterms:modified xsi:type="dcterms:W3CDTF">2013-09-25T18:52:49Z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