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8" r:id="rId9"/>
    <p:sldId id="266" r:id="rId10"/>
    <p:sldId id="269" r:id="rId11"/>
    <p:sldId id="265" r:id="rId12"/>
    <p:sldId id="273" r:id="rId13"/>
    <p:sldId id="271" r:id="rId14"/>
    <p:sldId id="272" r:id="rId15"/>
    <p:sldId id="274" r:id="rId16"/>
    <p:sldId id="275" r:id="rId1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55D7"/>
    <a:srgbClr val="6B2EC4"/>
    <a:srgbClr val="E1A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3536" autoAdjust="0"/>
  </p:normalViewPr>
  <p:slideViewPr>
    <p:cSldViewPr snapToGrid="0">
      <p:cViewPr varScale="1">
        <p:scale>
          <a:sx n="45" d="100"/>
          <a:sy n="45" d="100"/>
        </p:scale>
        <p:origin x="142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0AD4C-B2BA-4378-996E-2FCA9AB43267}" type="datetimeFigureOut">
              <a:rPr lang="bg-BG" smtClean="0"/>
              <a:t>20.8.2017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617C9-B505-48FE-98AB-089130BA2D3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740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Грамотността днес е на качествено различно ниво от грамотността на предходните поколения.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20664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Потребителският интерфейс на програмата Scratch е описан на фигура 2. Работният екран предлага зона за преглед на създадения проект, зона с командни блокове, зона за създаване блоковата програма и всички нужни инструменти за работа с обекти, фон и т.н. Обектите в средата Scratch се наричат „спрайтове“. Спрайтовете (Sprites) са активни графични обекти в Scratch. Спрайтовете могат да се избират от галерия на програмата, могат да се създават чрез рисуване в редактор на средата, могат да се въведат от готови изображения или да се заснемат, като се използва вградената в компютърната система камера. </a:t>
            </a:r>
          </a:p>
          <a:p>
            <a:r>
              <a:rPr lang="ru-RU" dirty="0" smtClean="0"/>
              <a:t>За преглед или редактиране на даден спрайт, той трябва да бъде избран чрез щракване върху миниатюрата му или чрез двукратно щракване върху героя на работното поле. Чрез щракване с десен бутон върху миниатюрата на спрайта, той може да бъде корипан, изтрит, записан във файл или скрит. Чрез влачене на миниатюрите можем да пренареждаме спрайтовете </a:t>
            </a: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Освен обектите спрайтове, средата поддържа и обект „декор“ (още – сцена, фон). По подразбиране декорът е бял фон. Средата поддържа галерия от готови декори, от които потребителят може да избере. Подобно на спрайтовете, декорът може да се вмъкне от изображение, да се рисува с помощта на вградения редактор или да се заснеме с помощта на вградената камера </a:t>
            </a:r>
            <a:endParaRPr lang="ru-RU" dirty="0" smtClean="0"/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15870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Създаването на програмата става с помощта на команди, които са визуализирани в средата като градивни блокове. Блоковете са разделени в групи и са с различна цветова идентификация – команди за движение, команди за определяне на външния вид, команди за управление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Можем да даваме инструкции на героя (спрайта), като му „казваме“ да се движи, да издава звуци или да реагира на друг герой (спрайт). Инструкциите даваме като съединяваме  цветните блокчета с команди едно с друго. Така се получават скриптове (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още – кодове, </a:t>
            </a: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програми). За да стартираме скрипта, щракваме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двукратно </a:t>
            </a: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върху него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проследяваме изпълнението на кода в полето за визуализация</a:t>
            </a: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Някои блокове имат поле за въвеждане и редактиране на текст, а други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падащи менюта.</a:t>
            </a: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92758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25949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Основен спрайт – 4 костюма – фея, буква С, буква К, буква М</a:t>
            </a:r>
          </a:p>
          <a:p>
            <a:r>
              <a:rPr lang="bg-BG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Задание – когато мишката е над даден предмет да се показва буквата на първия звук от названието на предмета. Когато не е над избран предмет да се появява приказния герой. </a:t>
            </a: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Конкретна реализация – създаване на подходяща сцена и поставяне върху нея на предметите – картина, маса и стол. При избор на масата да се появи буква М, при избор на картината – да се появи буква К, при избор на стола – да се появи буква С, иначе – да се появи вълшебна фея. Изборът става чрез задържане на мишката над съответния предмет (фигура 3). </a:t>
            </a: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Алгоритъм за решаване на задачата.</a:t>
            </a:r>
          </a:p>
          <a:p>
            <a:pPr lvl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Разработване и подготовка на дизайна на проекта. </a:t>
            </a:r>
          </a:p>
          <a:p>
            <a:pPr lvl="1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помощта на графичен редактор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Pain.Net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др.) се създава сцената на проекта с един декор Създават се 3 спрайта – стол, картина и маса, от изображения. </a:t>
            </a:r>
          </a:p>
          <a:p>
            <a:pPr lvl="1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Създава се спрайтът – основен герой, на който се задават 4 костюма (Фигура 4). Костюмите се добавят от галерията на програмата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Scratch. </a:t>
            </a: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Вмъкват се няколко спрайта – цветни кръгове за украса на сцената. </a:t>
            </a:r>
          </a:p>
          <a:p>
            <a:pPr lvl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Програмиране.</a:t>
            </a:r>
          </a:p>
          <a:p>
            <a:pPr lvl="1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Логиката, която следва програмата е следната – първоначално спрайтът има външен вид фея и отива до показалецът на мишката. Така при движение на мишката се движи и спрайтът. Използват се условни о</a:t>
            </a: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ператори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сензори. Ако основният спрайт се докосне до картината, външният му вид се изменя в буква К и т.н. На Фигура 5а е даден примерен скрипт за спрайта.</a:t>
            </a:r>
          </a:p>
          <a:p>
            <a:pPr lvl="1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Украсата на стаята е реализирана от цветни кръгове, които циклично променят цвета си. Използва се ефект – промяна на цвят. Първоначално се задават различни изходни цветове на различните кръгове. Примерен скрипт на спрайт-цветен кръг е даден на фигура 5б.</a:t>
            </a:r>
          </a:p>
          <a:p>
            <a:pPr lvl="1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Стартирането и спирането на изпълнението на програмата става чрез класическите за средата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инструменти – зеления флаг за старт и червения кръг за стоп. 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747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Логиката, която следва програмата е следната – първоначално спрайтът има външен вид фея и отива до показалецът на мишката. Така при движение на мишката се движи и спрайтът. Използват се условни о</a:t>
            </a: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ператори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сензори. Ако основният спрайт се докосне до картината, външният му вид се изменя в буква К и т.н. На Фигура 5а е даден примерен скрипт за спрайта.</a:t>
            </a:r>
          </a:p>
          <a:p>
            <a:pPr lvl="1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Украсата на стаята е реализирана от цветни кръгове, които циклично променят цвета си. Използва се ефект – промяна на цвят. Първоначално се задават различни изходни цветове на различните кръгове. Примерен скрипт на спрайт-цветен кръг е даден на фигура 5б.</a:t>
            </a:r>
          </a:p>
          <a:p>
            <a:pPr lvl="1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Стартирането и спирането на изпълнението на програмата става чрез класическите за средата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инструменти – зеления флаг за старт и червения кръг за стоп.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2021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Разработване и подготовка на дизайна на проекта (фигура 8). </a:t>
            </a:r>
          </a:p>
          <a:p>
            <a:pPr lvl="1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помощта на редактора Paint Editor или друг графичен редактор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MS Paint,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Pain.Net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се създава сцената на проекта с един декор.</a:t>
            </a:r>
          </a:p>
          <a:p>
            <a:pPr lvl="1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Създават се 2 спрайта – топката -  от галерията на програмата и зеления правоъгълник (създаден в Paint Editor). </a:t>
            </a: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Програмиране. </a:t>
            </a:r>
          </a:p>
          <a:p>
            <a:pPr lvl="1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Логиката, която следва програмата е следната: при стартиране на играта топката заема първоначално зададените и координати.</a:t>
            </a:r>
          </a:p>
          <a:p>
            <a:pPr lvl="1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Когато е натиснат клавиш стрелка, топката се обръща в указаната посока и прави 10 стъпки.</a:t>
            </a:r>
          </a:p>
          <a:p>
            <a:pPr lvl="1"/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последната част на скрипта е зададено логическото условие: ако... тогава – или -  ако топката срещне препятствие, тогава да отскочи с 10 стъпки. За да зададем точния розов цвят избираме синьо блокче от „сетива“, щракваме в квадратчето за цвят и посочваме желаният цвят от сцената.</a:t>
            </a: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/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51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глобален план образователните системи се опитват да отговорят на нуждата да се формират знания, умения, компетенции, отношения, чрез които гражданите на обществото да намерят своето качествено и достойно място като лична и професионална реализация и стандарт на живот.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04608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отговор на тези съвременни нужди и очаквания са и нормативните изменения, настъпили у нас с приемането на нов закон за предучилищно и училищно образование и последвалите го документи. В наредба 5/30.11.2015 г. за общообразователната подготовка на министъра на образованието и науката се определят общообразователните учебни предмети, чрез които ще се осъществява общообразователната подготовка на учениците в Република България (Чл. 3). Общообразователните предмети са 20 и сред тях е </a:t>
            </a:r>
            <a:r>
              <a:rPr lang="bg-BG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новият учебен предмет „Компютърно моделиране“. </a:t>
            </a:r>
            <a:endParaRPr lang="bg-BG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216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Учебните</a:t>
            </a:r>
            <a:r>
              <a:rPr lang="bs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предмети </a:t>
            </a: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информатика, информационни технологии и компютърно моделиране са основополагащи за придобиване на дигитална компетентност. </a:t>
            </a: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3747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534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Първият випуск, който ще изучава Компютърно моделиране в трети клас е випуск 2016. Само след една учебна година предстои третокласниците да се запознаят с учебното съдържание на новия учебен предмет</a:t>
            </a: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Една от най-широко използваните среди за визуално програмиране с устойчиво развитие от повече от 10 години е платформата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разработка на Масачузетски технологичен институт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MIT</a:t>
            </a:r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 e среда за програмиране на интерактивни истории, игри и анимации и онлайн общност за споделяне с хора от всички краища на света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Scratch е проектиран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bs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да се използва според сложността на разглежданите задачи от ученици от III до VIII клас. </a:t>
            </a:r>
            <a:endParaRPr lang="bg-BG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3750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помощта на цветни блокове, обучаемите „строят“ своите програми. Всяка група команди е с определена цветова идентификация, което ориентира още по-добре ученикът коя група команди трябва да използва. Блоковите команди се подреждат чрез действие влачене и пускане. 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8688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Етапи на запознаване със средата за визуално програмиране и формиране на дигитални умения за създаване на компютърна програма: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5861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Етапи на запознаване със средата за визуално програмиране и формиране на дигитални умения за създаване на компютърна програма:</a:t>
            </a:r>
          </a:p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8617C9-B505-48FE-98AB-089130BA2D39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5148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901F-E81D-4F4D-AB5F-31889DF5FB2B}" type="datetimeFigureOut">
              <a:rPr lang="bg-BG" smtClean="0"/>
              <a:t>20.8.2017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7707-69BA-4F20-B5D5-D00D4037D6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219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901F-E81D-4F4D-AB5F-31889DF5FB2B}" type="datetimeFigureOut">
              <a:rPr lang="bg-BG" smtClean="0"/>
              <a:t>20.8.2017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7707-69BA-4F20-B5D5-D00D4037D6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35231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901F-E81D-4F4D-AB5F-31889DF5FB2B}" type="datetimeFigureOut">
              <a:rPr lang="bg-BG" smtClean="0"/>
              <a:t>20.8.2017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7707-69BA-4F20-B5D5-D00D4037D6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3042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901F-E81D-4F4D-AB5F-31889DF5FB2B}" type="datetimeFigureOut">
              <a:rPr lang="bg-BG" smtClean="0"/>
              <a:t>20.8.2017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7707-69BA-4F20-B5D5-D00D4037D635}" type="slidenum">
              <a:rPr lang="bg-BG" smtClean="0"/>
              <a:t>‹#›</a:t>
            </a:fld>
            <a:endParaRPr lang="bg-BG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0088"/>
            <a:ext cx="2095348" cy="11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9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901F-E81D-4F4D-AB5F-31889DF5FB2B}" type="datetimeFigureOut">
              <a:rPr lang="bg-BG" smtClean="0"/>
              <a:t>20.8.2017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7707-69BA-4F20-B5D5-D00D4037D6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328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901F-E81D-4F4D-AB5F-31889DF5FB2B}" type="datetimeFigureOut">
              <a:rPr lang="bg-BG" smtClean="0"/>
              <a:t>20.8.2017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7707-69BA-4F20-B5D5-D00D4037D6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1791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901F-E81D-4F4D-AB5F-31889DF5FB2B}" type="datetimeFigureOut">
              <a:rPr lang="bg-BG" smtClean="0"/>
              <a:t>20.8.2017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7707-69BA-4F20-B5D5-D00D4037D6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9394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901F-E81D-4F4D-AB5F-31889DF5FB2B}" type="datetimeFigureOut">
              <a:rPr lang="bg-BG" smtClean="0"/>
              <a:t>20.8.2017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7707-69BA-4F20-B5D5-D00D4037D6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8489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901F-E81D-4F4D-AB5F-31889DF5FB2B}" type="datetimeFigureOut">
              <a:rPr lang="bg-BG" smtClean="0"/>
              <a:t>20.8.2017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7707-69BA-4F20-B5D5-D00D4037D6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375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901F-E81D-4F4D-AB5F-31889DF5FB2B}" type="datetimeFigureOut">
              <a:rPr lang="bg-BG" smtClean="0"/>
              <a:t>20.8.2017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7707-69BA-4F20-B5D5-D00D4037D6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695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3901F-E81D-4F4D-AB5F-31889DF5FB2B}" type="datetimeFigureOut">
              <a:rPr lang="bg-BG" smtClean="0"/>
              <a:t>20.8.2017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07707-69BA-4F20-B5D5-D00D4037D6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33022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3901F-E81D-4F4D-AB5F-31889DF5FB2B}" type="datetimeFigureOut">
              <a:rPr lang="bg-BG" smtClean="0"/>
              <a:t>20.8.2017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07707-69BA-4F20-B5D5-D00D4037D6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5288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365" y="2396173"/>
            <a:ext cx="9144000" cy="1949296"/>
          </a:xfrm>
        </p:spPr>
        <p:txBody>
          <a:bodyPr>
            <a:normAutofit fontScale="90000"/>
          </a:bodyPr>
          <a:lstStyle/>
          <a:p>
            <a:r>
              <a:rPr lang="bs-Cyrl-BA" sz="4900" b="1" cap="all" dirty="0">
                <a:solidFill>
                  <a:srgbClr val="6B2EC4"/>
                </a:solidFill>
                <a:latin typeface="Cambria" panose="02040503050406030204" pitchFamily="18" charset="0"/>
              </a:rPr>
              <a:t>БЛОКОВО ПРОГРАМИРАНЕ ЗА </a:t>
            </a:r>
            <a:r>
              <a:rPr lang="bg-BG" sz="4900" b="1" cap="all" dirty="0">
                <a:solidFill>
                  <a:srgbClr val="6B2EC4"/>
                </a:solidFill>
                <a:latin typeface="Cambria" panose="02040503050406030204" pitchFamily="18" charset="0"/>
              </a:rPr>
              <a:t>учители и ученици</a:t>
            </a:r>
            <a:r>
              <a:rPr lang="bg-BG" b="1" cap="all" dirty="0">
                <a:solidFill>
                  <a:srgbClr val="6B2EC4"/>
                </a:solidFill>
                <a:latin typeface="Cambria" panose="02040503050406030204" pitchFamily="18" charset="0"/>
              </a:rPr>
              <a:t/>
            </a:r>
            <a:br>
              <a:rPr lang="bg-BG" b="1" cap="all" dirty="0">
                <a:solidFill>
                  <a:srgbClr val="6B2EC4"/>
                </a:solidFill>
                <a:latin typeface="Cambria" panose="02040503050406030204" pitchFamily="18" charset="0"/>
              </a:rPr>
            </a:br>
            <a:endParaRPr lang="bg-BG" dirty="0">
              <a:solidFill>
                <a:srgbClr val="6B2EC4"/>
              </a:solidFill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3893" y="4439598"/>
            <a:ext cx="9617848" cy="1655762"/>
          </a:xfrm>
        </p:spPr>
        <p:txBody>
          <a:bodyPr>
            <a:normAutofit/>
          </a:bodyPr>
          <a:lstStyle/>
          <a:p>
            <a:r>
              <a:rPr lang="bs-Cyrl-BA" b="1" dirty="0"/>
              <a:t>Людмила Атанасова Дерменджиева</a:t>
            </a:r>
            <a:r>
              <a:rPr lang="en-US" b="1" baseline="30000" dirty="0"/>
              <a:t>1</a:t>
            </a:r>
            <a:r>
              <a:rPr lang="bg-BG" b="1" dirty="0"/>
              <a:t>, Румяна Йорданова Папанчева</a:t>
            </a:r>
            <a:r>
              <a:rPr lang="en-US" b="1" baseline="30000" dirty="0"/>
              <a:t>2</a:t>
            </a:r>
            <a:endParaRPr lang="bg-BG" b="1" dirty="0"/>
          </a:p>
          <a:p>
            <a:r>
              <a:rPr lang="en-US" baseline="30000" dirty="0"/>
              <a:t>1</a:t>
            </a:r>
            <a:r>
              <a:rPr lang="bs-Cyrl-BA" dirty="0"/>
              <a:t>Първо основно училище „Св. Св. Кирил и Методий“, гр. Гоце Делчев</a:t>
            </a:r>
            <a:endParaRPr lang="bg-BG" dirty="0"/>
          </a:p>
          <a:p>
            <a:r>
              <a:rPr lang="en-US" baseline="30000" dirty="0"/>
              <a:t>2</a:t>
            </a:r>
            <a:r>
              <a:rPr lang="bg-BG" dirty="0"/>
              <a:t>Университет „Проф. д-р Асен Златаров“, гр. Бургас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" y="0"/>
            <a:ext cx="3043355" cy="1652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596" y="6035808"/>
            <a:ext cx="2145707" cy="9067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20471" y="118485"/>
            <a:ext cx="9677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VIII научно-практически форум „Иновации в обучението и познавателното развитие“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гр. Бургас, 23 – 25 август 2017 г.</a:t>
            </a:r>
            <a:endParaRPr lang="bg-BG" sz="2000" dirty="0"/>
          </a:p>
        </p:txBody>
      </p:sp>
    </p:spTree>
    <p:extLst>
      <p:ext uri="{BB962C8B-B14F-4D97-AF65-F5344CB8AC3E}">
        <p14:creationId xmlns:p14="http://schemas.microsoft.com/office/powerpoint/2010/main" val="108919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cap="all" dirty="0">
                <a:solidFill>
                  <a:srgbClr val="6B2EC4"/>
                </a:solidFill>
                <a:latin typeface="Cambria" panose="02040503050406030204" pitchFamily="18" charset="0"/>
              </a:rPr>
              <a:t>Scratch</a:t>
            </a:r>
            <a:r>
              <a:rPr lang="bg-BG" sz="4800" b="1" cap="all" dirty="0">
                <a:solidFill>
                  <a:srgbClr val="6B2EC4"/>
                </a:solidFill>
                <a:latin typeface="Cambria" panose="02040503050406030204" pitchFamily="18" charset="0"/>
              </a:rPr>
              <a:t> </a:t>
            </a:r>
            <a:r>
              <a:rPr lang="bg-BG" sz="4800" b="1" cap="all" dirty="0" smtClean="0">
                <a:solidFill>
                  <a:srgbClr val="6B2EC4"/>
                </a:solidFill>
                <a:latin typeface="Cambria" panose="02040503050406030204" pitchFamily="18" charset="0"/>
              </a:rPr>
              <a:t>– методически насоки</a:t>
            </a:r>
            <a:endParaRPr lang="bg-BG" sz="4800" b="1" cap="all" dirty="0">
              <a:solidFill>
                <a:srgbClr val="6B2EC4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499730" y="1690689"/>
            <a:ext cx="11383926" cy="5060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Етапи на запознаване със средата за визуално </a:t>
            </a:r>
            <a:r>
              <a:rPr lang="bg-BG" dirty="0" smtClean="0"/>
              <a:t>програмиране:</a:t>
            </a:r>
            <a:endParaRPr lang="bg-BG" dirty="0"/>
          </a:p>
          <a:p>
            <a:pPr lvl="0">
              <a:buBlip>
                <a:blip r:embed="rId3"/>
              </a:buBlip>
            </a:pPr>
            <a:r>
              <a:rPr lang="bg-BG" dirty="0"/>
              <a:t>Работа с координатната </a:t>
            </a:r>
            <a:r>
              <a:rPr lang="bg-BG" dirty="0" smtClean="0"/>
              <a:t>ос;</a:t>
            </a:r>
            <a:endParaRPr lang="bg-BG" dirty="0"/>
          </a:p>
          <a:p>
            <a:pPr lvl="0">
              <a:buBlip>
                <a:blip r:embed="rId3"/>
              </a:buBlip>
            </a:pPr>
            <a:r>
              <a:rPr lang="bg-BG" dirty="0"/>
              <a:t>Чертане на </a:t>
            </a:r>
            <a:r>
              <a:rPr lang="bg-BG" dirty="0" smtClean="0"/>
              <a:t>фигури;</a:t>
            </a:r>
            <a:endParaRPr lang="bg-BG" dirty="0"/>
          </a:p>
          <a:p>
            <a:pPr lvl="0">
              <a:buBlip>
                <a:blip r:embed="rId3"/>
              </a:buBlip>
            </a:pPr>
            <a:r>
              <a:rPr lang="bg-BG" dirty="0"/>
              <a:t>Аритметични операции. Работа с </a:t>
            </a:r>
            <a:r>
              <a:rPr lang="bg-BG" dirty="0" smtClean="0"/>
              <a:t>променливи</a:t>
            </a:r>
            <a:r>
              <a:rPr lang="bg-BG" dirty="0"/>
              <a:t>;</a:t>
            </a:r>
          </a:p>
          <a:p>
            <a:pPr lvl="0">
              <a:buBlip>
                <a:blip r:embed="rId3"/>
              </a:buBlip>
            </a:pPr>
            <a:r>
              <a:rPr lang="bg-BG" dirty="0"/>
              <a:t>Комуникация между обектите. Работа със </a:t>
            </a:r>
            <a:r>
              <a:rPr lang="bg-BG" dirty="0" smtClean="0"/>
              <a:t>съобщения; </a:t>
            </a:r>
            <a:endParaRPr lang="bg-BG" dirty="0"/>
          </a:p>
          <a:p>
            <a:pPr lvl="0">
              <a:buBlip>
                <a:blip r:embed="rId3"/>
              </a:buBlip>
            </a:pPr>
            <a:r>
              <a:rPr lang="bg-BG" dirty="0"/>
              <a:t>Разработване на комбинирани </a:t>
            </a:r>
            <a:r>
              <a:rPr lang="bg-BG" dirty="0" smtClean="0"/>
              <a:t>проекти;</a:t>
            </a:r>
            <a:endParaRPr lang="bg-BG" dirty="0"/>
          </a:p>
          <a:p>
            <a:pPr lvl="0">
              <a:buBlip>
                <a:blip r:embed="rId3"/>
              </a:buBlip>
            </a:pPr>
            <a:r>
              <a:rPr lang="bg-BG" dirty="0"/>
              <a:t>Разработване на приложение, </a:t>
            </a:r>
            <a:r>
              <a:rPr lang="bg-BG" dirty="0" smtClean="0"/>
              <a:t>управляващо </a:t>
            </a:r>
            <a:r>
              <a:rPr lang="bg-BG" dirty="0"/>
              <a:t>хардурени компоненти. Работа с уеб </a:t>
            </a:r>
            <a:r>
              <a:rPr lang="bs-Cyrl-BA" dirty="0"/>
              <a:t>камерата на компютъра.</a:t>
            </a:r>
            <a:endParaRPr lang="bg-BG" dirty="0"/>
          </a:p>
          <a:p>
            <a:pPr lvl="0"/>
            <a:endParaRPr lang="bg-BG" dirty="0"/>
          </a:p>
          <a:p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549" y="5874709"/>
            <a:ext cx="5299595" cy="876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2" y="5241851"/>
            <a:ext cx="4203494" cy="91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ussi\Desktop\2017-07-16_2034.png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"/>
          <a:stretch/>
        </p:blipFill>
        <p:spPr bwMode="auto">
          <a:xfrm>
            <a:off x="2760580" y="160173"/>
            <a:ext cx="8903336" cy="65619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lussi\Desktop\2017-07-17_2119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/>
          <a:stretch/>
        </p:blipFill>
        <p:spPr bwMode="auto">
          <a:xfrm>
            <a:off x="3323968" y="160173"/>
            <a:ext cx="8096187" cy="64255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-2843248" y="3428206"/>
            <a:ext cx="6858000" cy="1588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66000">
                  <a:srgbClr val="9BB01C"/>
                </a:gs>
                <a:gs pos="80000">
                  <a:srgbClr val="9BB01C"/>
                </a:gs>
                <a:gs pos="10619">
                  <a:schemeClr val="bg1"/>
                </a:gs>
                <a:gs pos="9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301180" y="2210654"/>
            <a:ext cx="2566014" cy="2436691"/>
          </a:xfrm>
          <a:prstGeom prst="rect">
            <a:avLst/>
          </a:prstGeom>
          <a:solidFill>
            <a:srgbClr val="9BB0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b="1" cap="all" dirty="0" smtClean="0">
                <a:solidFill>
                  <a:srgbClr val="6B2EC4"/>
                </a:solidFill>
                <a:latin typeface="Cambria" panose="02040503050406030204" pitchFamily="18" charset="0"/>
              </a:rPr>
              <a:t>Scratch</a:t>
            </a:r>
            <a:endParaRPr lang="bg-BG" sz="3200" b="1" cap="all" dirty="0" smtClean="0">
              <a:solidFill>
                <a:srgbClr val="6B2EC4"/>
              </a:solidFill>
              <a:latin typeface="Cambria" panose="02040503050406030204" pitchFamily="18" charset="0"/>
            </a:endParaRPr>
          </a:p>
          <a:p>
            <a:pPr lvl="0" algn="ctr">
              <a:defRPr/>
            </a:pPr>
            <a:r>
              <a:rPr kumimoji="0" lang="bg-BG" sz="28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Интерфейс на средата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3" name="Picture 12" descr="C:\Users\lussi\Desktop\2017-07-17_2124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526" y="287517"/>
            <a:ext cx="8110629" cy="6307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9381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-2843248" y="3428206"/>
            <a:ext cx="6858000" cy="1588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66000">
                  <a:srgbClr val="9BB01C"/>
                </a:gs>
                <a:gs pos="80000">
                  <a:srgbClr val="9BB01C"/>
                </a:gs>
                <a:gs pos="10619">
                  <a:schemeClr val="bg1"/>
                </a:gs>
                <a:gs pos="9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301180" y="2210654"/>
            <a:ext cx="2566014" cy="2436691"/>
          </a:xfrm>
          <a:prstGeom prst="rect">
            <a:avLst/>
          </a:prstGeom>
          <a:solidFill>
            <a:srgbClr val="9BB0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en-US" sz="3200" b="1" cap="all" dirty="0" smtClean="0">
                <a:solidFill>
                  <a:srgbClr val="6B2EC4"/>
                </a:solidFill>
                <a:latin typeface="Cambria" panose="02040503050406030204" pitchFamily="18" charset="0"/>
              </a:rPr>
              <a:t>Scratch</a:t>
            </a:r>
            <a:endParaRPr lang="bg-BG" sz="3200" b="1" cap="all" dirty="0" smtClean="0">
              <a:solidFill>
                <a:srgbClr val="6B2EC4"/>
              </a:solidFill>
              <a:latin typeface="Cambria" panose="02040503050406030204" pitchFamily="18" charset="0"/>
            </a:endParaRPr>
          </a:p>
          <a:p>
            <a:pPr lvl="0" algn="ctr">
              <a:defRPr/>
            </a:pPr>
            <a:r>
              <a:rPr kumimoji="0" lang="bg-BG" sz="2800" b="1" i="0" u="none" strike="noStrike" kern="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rPr>
              <a:t>Командни блокчета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Picture 6" descr="C:\Users\lussi\Desktop\2017-07-17_204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336" y="1130343"/>
            <a:ext cx="8699157" cy="45973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223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23"/>
          <p:cNvPicPr/>
          <p:nvPr/>
        </p:nvPicPr>
        <p:blipFill rotWithShape="1">
          <a:blip r:embed="rId3"/>
          <a:srcRect b="6835"/>
          <a:stretch/>
        </p:blipFill>
        <p:spPr>
          <a:xfrm>
            <a:off x="5346548" y="172994"/>
            <a:ext cx="3887025" cy="32004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Картина 26"/>
          <p:cNvPicPr/>
          <p:nvPr/>
        </p:nvPicPr>
        <p:blipFill>
          <a:blip r:embed="rId4"/>
          <a:stretch>
            <a:fillRect/>
          </a:stretch>
        </p:blipFill>
        <p:spPr>
          <a:xfrm>
            <a:off x="3163330" y="3027406"/>
            <a:ext cx="3830595" cy="3669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Картина 6"/>
          <p:cNvPicPr/>
          <p:nvPr/>
        </p:nvPicPr>
        <p:blipFill>
          <a:blip r:embed="rId5"/>
          <a:stretch>
            <a:fillRect/>
          </a:stretch>
        </p:blipFill>
        <p:spPr>
          <a:xfrm>
            <a:off x="8044249" y="3027405"/>
            <a:ext cx="3906384" cy="3669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rot="5400000">
            <a:off x="-2843248" y="3428206"/>
            <a:ext cx="6858000" cy="1588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66000">
                  <a:srgbClr val="9BB01C"/>
                </a:gs>
                <a:gs pos="80000">
                  <a:srgbClr val="9BB01C"/>
                </a:gs>
                <a:gs pos="10619">
                  <a:schemeClr val="bg1"/>
                </a:gs>
                <a:gs pos="9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301180" y="2210654"/>
            <a:ext cx="2566014" cy="2436691"/>
          </a:xfrm>
          <a:prstGeom prst="rect">
            <a:avLst/>
          </a:prstGeom>
          <a:solidFill>
            <a:srgbClr val="9BB0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bg-BG" sz="3200" b="1" cap="all" dirty="0">
                <a:solidFill>
                  <a:schemeClr val="bg1"/>
                </a:solidFill>
                <a:latin typeface="Cambria" panose="02040503050406030204" pitchFamily="18" charset="0"/>
              </a:rPr>
              <a:t>анимация чрез смяна на костюми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373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-2843248" y="3428206"/>
            <a:ext cx="6858000" cy="1588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66000">
                  <a:srgbClr val="9BB01C"/>
                </a:gs>
                <a:gs pos="80000">
                  <a:srgbClr val="9BB01C"/>
                </a:gs>
                <a:gs pos="10619">
                  <a:schemeClr val="bg1"/>
                </a:gs>
                <a:gs pos="9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301180" y="2210654"/>
            <a:ext cx="2566014" cy="2436691"/>
          </a:xfrm>
          <a:prstGeom prst="rect">
            <a:avLst/>
          </a:prstGeom>
          <a:solidFill>
            <a:srgbClr val="9BB0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bg-BG" sz="3200" b="1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анимация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172" name="Картина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12" y="389776"/>
            <a:ext cx="3649158" cy="276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Картина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373" y="391009"/>
            <a:ext cx="3659691" cy="275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Картина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912" y="3428999"/>
            <a:ext cx="3637589" cy="272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Картина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77" y="3428999"/>
            <a:ext cx="3616687" cy="267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619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4776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5" name="Rectangle 14"/>
          <p:cNvSpPr/>
          <p:nvPr/>
        </p:nvSpPr>
        <p:spPr>
          <a:xfrm>
            <a:off x="963827" y="6119488"/>
            <a:ext cx="11046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i="1" dirty="0">
                <a:latin typeface="Times New Roman" panose="02020603050405020304" pitchFamily="18" charset="0"/>
                <a:ea typeface="Calibri" panose="020F0502020204030204" pitchFamily="34" charset="0"/>
              </a:rPr>
              <a:t>Да се създаде анимация, при която приказен герой показва буквата на първия звук от названието на посочен предмет.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43092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-2843248" y="3428206"/>
            <a:ext cx="6858000" cy="1588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66000">
                  <a:srgbClr val="9BB01C"/>
                </a:gs>
                <a:gs pos="80000">
                  <a:srgbClr val="9BB01C"/>
                </a:gs>
                <a:gs pos="10619">
                  <a:schemeClr val="bg1"/>
                </a:gs>
                <a:gs pos="9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301180" y="2210654"/>
            <a:ext cx="2566014" cy="2436691"/>
          </a:xfrm>
          <a:prstGeom prst="rect">
            <a:avLst/>
          </a:prstGeom>
          <a:solidFill>
            <a:srgbClr val="9BB0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lvl="0" algn="ctr">
              <a:defRPr/>
            </a:pPr>
            <a:r>
              <a:rPr lang="bg-BG" sz="3200" b="1" cap="all" dirty="0" smtClean="0">
                <a:solidFill>
                  <a:schemeClr val="bg1"/>
                </a:solidFill>
                <a:latin typeface="Cambria" panose="02040503050406030204" pitchFamily="18" charset="0"/>
              </a:rPr>
              <a:t>анимация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619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4776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8194" name="Картина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374" y="955653"/>
            <a:ext cx="4527480" cy="494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Картина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049" y="2033739"/>
            <a:ext cx="3641755" cy="26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4241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748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4695010" y="6135815"/>
            <a:ext cx="28019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1000"/>
              </a:spcAft>
            </a:pPr>
            <a:r>
              <a:rPr lang="bg-BG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Скриптове</a:t>
            </a:r>
          </a:p>
        </p:txBody>
      </p:sp>
    </p:spTree>
    <p:extLst>
      <p:ext uri="{BB962C8B-B14F-4D97-AF65-F5344CB8AC3E}">
        <p14:creationId xmlns:p14="http://schemas.microsoft.com/office/powerpoint/2010/main" val="184964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5400000">
            <a:off x="-2843248" y="3428206"/>
            <a:ext cx="6858000" cy="1588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66000">
                  <a:srgbClr val="9BB01C"/>
                </a:gs>
                <a:gs pos="80000">
                  <a:srgbClr val="9BB01C"/>
                </a:gs>
                <a:gs pos="10619">
                  <a:schemeClr val="bg1"/>
                </a:gs>
                <a:gs pos="9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449461" y="2206280"/>
            <a:ext cx="2566014" cy="2436691"/>
          </a:xfrm>
          <a:prstGeom prst="rect">
            <a:avLst/>
          </a:prstGeom>
          <a:solidFill>
            <a:srgbClr val="9BB01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/>
            <a:r>
              <a:rPr lang="bg-BG" sz="4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Maze game</a:t>
            </a:r>
            <a:endParaRPr lang="bg-BG" sz="4800" b="1" dirty="0">
              <a:solidFill>
                <a:schemeClr val="bg1"/>
              </a:solidFill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619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4241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altLang="bg-BG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bg-BG" alt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3748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pic>
        <p:nvPicPr>
          <p:cNvPr id="13" name="Picture 12" descr="C:\Users\lussi\Desktop\2017-07-18_221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3088" b="5874"/>
          <a:stretch/>
        </p:blipFill>
        <p:spPr bwMode="auto">
          <a:xfrm>
            <a:off x="3282141" y="922172"/>
            <a:ext cx="4455745" cy="5209061"/>
          </a:xfrm>
          <a:prstGeom prst="rect">
            <a:avLst/>
          </a:prstGeom>
          <a:noFill/>
          <a:ln w="9525" cap="flat" cmpd="sng" algn="ctr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C:\Users\lussi\Desktop\2017-07-18_2215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8" t="12901" b="4713"/>
          <a:stretch/>
        </p:blipFill>
        <p:spPr bwMode="auto">
          <a:xfrm>
            <a:off x="8597428" y="510618"/>
            <a:ext cx="2485270" cy="3966519"/>
          </a:xfrm>
          <a:prstGeom prst="rect">
            <a:avLst/>
          </a:prstGeom>
          <a:noFill/>
          <a:ln w="9525" cap="flat" cmpd="sng" algn="ctr">
            <a:solidFill>
              <a:srgbClr val="5B9BD5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C:\Users\lussi\Desktop\2017-07-18_2224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28" y="4973628"/>
            <a:ext cx="2485270" cy="14704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62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39" y="0"/>
            <a:ext cx="10515600" cy="1325563"/>
          </a:xfrm>
        </p:spPr>
        <p:txBody>
          <a:bodyPr>
            <a:normAutofit/>
          </a:bodyPr>
          <a:lstStyle/>
          <a:p>
            <a:r>
              <a:rPr lang="bg-BG" b="1" cap="all" dirty="0">
                <a:solidFill>
                  <a:srgbClr val="6B2EC4"/>
                </a:solidFill>
                <a:latin typeface="Cambria" panose="02040503050406030204" pitchFamily="18" charset="0"/>
              </a:rPr>
              <a:t>адекватно образование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393" y="1325563"/>
            <a:ext cx="11387580" cy="4351338"/>
          </a:xfrm>
        </p:spPr>
        <p:txBody>
          <a:bodyPr/>
          <a:lstStyle/>
          <a:p>
            <a:pPr marL="0" indent="360363">
              <a:buNone/>
            </a:pPr>
            <a:r>
              <a:rPr lang="bg-BG" dirty="0"/>
              <a:t>Технологиите, </a:t>
            </a:r>
            <a:r>
              <a:rPr lang="bg-BG" dirty="0" smtClean="0"/>
              <a:t>информацията</a:t>
            </a:r>
            <a:r>
              <a:rPr lang="en-US" dirty="0" smtClean="0"/>
              <a:t> </a:t>
            </a:r>
            <a:r>
              <a:rPr lang="bg-BG" dirty="0" smtClean="0"/>
              <a:t>и </a:t>
            </a:r>
            <a:r>
              <a:rPr lang="bg-BG" dirty="0"/>
              <a:t>динамиката на обществения и икономическия </a:t>
            </a:r>
            <a:r>
              <a:rPr lang="bg-BG" dirty="0" smtClean="0"/>
              <a:t>живот </a:t>
            </a:r>
            <a:r>
              <a:rPr lang="ru-RU" dirty="0" smtClean="0"/>
              <a:t>определят </a:t>
            </a:r>
            <a:r>
              <a:rPr lang="ru-RU" dirty="0"/>
              <a:t>нуждата от адекватно образование, което да изгради грамотни по критериите на </a:t>
            </a:r>
            <a:r>
              <a:rPr lang="ru-RU" dirty="0" smtClean="0"/>
              <a:t>съвремието личности.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23" y="2651126"/>
            <a:ext cx="6012755" cy="399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1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cap="all" dirty="0">
                <a:solidFill>
                  <a:srgbClr val="6B2EC4"/>
                </a:solidFill>
                <a:latin typeface="Cambria" panose="02040503050406030204" pitchFamily="18" charset="0"/>
              </a:rPr>
              <a:t>Грамотността днес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39" y="1690688"/>
            <a:ext cx="10895959" cy="4351338"/>
          </a:xfrm>
        </p:spPr>
        <p:txBody>
          <a:bodyPr/>
          <a:lstStyle/>
          <a:p>
            <a:pPr marL="0" indent="360363">
              <a:buNone/>
            </a:pPr>
            <a:r>
              <a:rPr lang="bg-BG" dirty="0"/>
              <a:t>Грамотният днес човек трябва да чете и пише, както и да работи с информация като я използва, анализира, съхранява, предава и т.н. </a:t>
            </a:r>
          </a:p>
        </p:txBody>
      </p:sp>
      <p:pic>
        <p:nvPicPr>
          <p:cNvPr id="2052" name="Picture 4" descr="Свързано изображ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t="10575" r="17896"/>
          <a:stretch/>
        </p:blipFill>
        <p:spPr bwMode="auto">
          <a:xfrm>
            <a:off x="2048331" y="2757213"/>
            <a:ext cx="3923414" cy="394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зултат с изображение за дете с табле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1"/>
          <a:stretch/>
        </p:blipFill>
        <p:spPr bwMode="auto">
          <a:xfrm>
            <a:off x="6454587" y="2732855"/>
            <a:ext cx="4810205" cy="397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40" y="216159"/>
            <a:ext cx="10879318" cy="1325563"/>
          </a:xfrm>
        </p:spPr>
        <p:txBody>
          <a:bodyPr>
            <a:normAutofit/>
          </a:bodyPr>
          <a:lstStyle/>
          <a:p>
            <a:r>
              <a:rPr lang="bg-BG" sz="4000" b="1" cap="all" dirty="0">
                <a:solidFill>
                  <a:srgbClr val="6B2EC4"/>
                </a:solidFill>
                <a:latin typeface="Cambria" panose="02040503050406030204" pitchFamily="18" charset="0"/>
              </a:rPr>
              <a:t>ЗПУО и </a:t>
            </a:r>
            <a:r>
              <a:rPr lang="bg-BG" sz="4000" b="1" cap="all" dirty="0" smtClean="0">
                <a:solidFill>
                  <a:srgbClr val="6B2EC4"/>
                </a:solidFill>
                <a:latin typeface="Cambria" panose="02040503050406030204" pitchFamily="18" charset="0"/>
              </a:rPr>
              <a:t>ДОС за общообразователната подготовка </a:t>
            </a:r>
            <a:endParaRPr lang="bg-BG" sz="4000" b="1" cap="all" dirty="0">
              <a:solidFill>
                <a:srgbClr val="6B2EC4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722"/>
            <a:ext cx="10515600" cy="47846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компетентности в областта на българския език; </a:t>
            </a:r>
          </a:p>
          <a:p>
            <a:pPr marL="0" indent="0">
              <a:buNone/>
            </a:pPr>
            <a:r>
              <a:rPr lang="ru-RU" dirty="0"/>
              <a:t>2. умения за общуване на чужди езици;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3. математическа компетентност и основни компетентности в областта на природните науки и на технологиите; </a:t>
            </a:r>
          </a:p>
          <a:p>
            <a:pPr marL="0" indent="0">
              <a:buNone/>
            </a:pPr>
            <a:r>
              <a:rPr lang="bg-BG" dirty="0"/>
              <a:t>4. дигитална компетентност; </a:t>
            </a:r>
          </a:p>
          <a:p>
            <a:pPr marL="0" indent="0">
              <a:buNone/>
            </a:pPr>
            <a:r>
              <a:rPr lang="bg-BG" dirty="0"/>
              <a:t>5. умения за учене; </a:t>
            </a:r>
          </a:p>
          <a:p>
            <a:pPr marL="0" indent="0">
              <a:buNone/>
            </a:pPr>
            <a:r>
              <a:rPr lang="ru-RU" dirty="0"/>
              <a:t>6. социални и граждански компетентности; </a:t>
            </a:r>
          </a:p>
          <a:p>
            <a:pPr marL="0" indent="0">
              <a:buNone/>
            </a:pPr>
            <a:r>
              <a:rPr lang="bg-BG" dirty="0"/>
              <a:t>7. инициативност и предприемчивост; </a:t>
            </a:r>
          </a:p>
          <a:p>
            <a:pPr marL="0" indent="0">
              <a:buNone/>
            </a:pPr>
            <a:r>
              <a:rPr lang="ru-RU" dirty="0"/>
              <a:t>8. културна компетентност и умения за изразяване чрез творчество; </a:t>
            </a:r>
          </a:p>
          <a:p>
            <a:pPr marL="0" indent="0">
              <a:buNone/>
            </a:pPr>
            <a:r>
              <a:rPr lang="ru-RU" dirty="0"/>
              <a:t>9. умения за подкрепа на устойчивото развитие и за здравословен начин на живот и спорт. 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688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cap="all" dirty="0" smtClean="0">
                <a:solidFill>
                  <a:srgbClr val="6B2EC4"/>
                </a:solidFill>
                <a:latin typeface="Cambria" panose="02040503050406030204" pitchFamily="18" charset="0"/>
              </a:rPr>
              <a:t>Дигитална компетентност</a:t>
            </a:r>
            <a:endParaRPr lang="bg-BG" sz="4800" b="1" cap="all" dirty="0">
              <a:solidFill>
                <a:srgbClr val="6B2EC4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 descr="Свързано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972" y="1992733"/>
            <a:ext cx="7764056" cy="43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88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cap="all" dirty="0" smtClean="0">
                <a:solidFill>
                  <a:srgbClr val="6B2EC4"/>
                </a:solidFill>
                <a:latin typeface="Cambria" panose="02040503050406030204" pitchFamily="18" charset="0"/>
              </a:rPr>
              <a:t>Компютърно моделиране</a:t>
            </a:r>
            <a:endParaRPr lang="bg-BG" sz="4800" b="1" cap="all" dirty="0">
              <a:solidFill>
                <a:srgbClr val="6B2EC4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989"/>
          </a:xfrm>
        </p:spPr>
        <p:txBody>
          <a:bodyPr/>
          <a:lstStyle/>
          <a:p>
            <a:pPr marL="0" indent="0">
              <a:buNone/>
            </a:pPr>
            <a:r>
              <a:rPr lang="bg-BG" b="1" dirty="0" smtClean="0"/>
              <a:t>Област </a:t>
            </a:r>
            <a:r>
              <a:rPr lang="bg-BG" b="1" dirty="0"/>
              <a:t>„</a:t>
            </a:r>
            <a:r>
              <a:rPr lang="bg-BG" b="1" dirty="0" smtClean="0"/>
              <a:t>Алгоритми“: В</a:t>
            </a:r>
            <a:r>
              <a:rPr lang="bs-Cyrl-BA" b="1" dirty="0" smtClean="0"/>
              <a:t> </a:t>
            </a:r>
            <a:r>
              <a:rPr lang="bs-Cyrl-BA" b="1" dirty="0"/>
              <a:t>резултат от обучението ученикът трябва да</a:t>
            </a:r>
            <a:r>
              <a:rPr lang="bs-Cyrl-BA" b="1" dirty="0" smtClean="0"/>
              <a:t>:</a:t>
            </a:r>
            <a:endParaRPr lang="bs-Cyrl-BA" b="1" dirty="0"/>
          </a:p>
          <a:p>
            <a:pPr lvl="0">
              <a:buBlip>
                <a:blip r:embed="rId3"/>
              </a:buBlip>
            </a:pPr>
            <a:r>
              <a:rPr lang="bs-Cyrl-BA" dirty="0" smtClean="0"/>
              <a:t>Познава </a:t>
            </a:r>
            <a:r>
              <a:rPr lang="bs-Cyrl-BA" dirty="0"/>
              <a:t>една визуална среда за блоково програмиране, с която може да създаде дигитално съдържание</a:t>
            </a:r>
            <a:r>
              <a:rPr lang="bg-BG" dirty="0"/>
              <a:t>.</a:t>
            </a:r>
          </a:p>
          <a:p>
            <a:pPr lvl="0">
              <a:buBlip>
                <a:blip r:embed="rId3"/>
              </a:buBlip>
            </a:pPr>
            <a:r>
              <a:rPr lang="bs-Cyrl-BA" dirty="0"/>
              <a:t>Използва визуална среда за реализация на линеен алгоритъм</a:t>
            </a:r>
            <a:r>
              <a:rPr lang="bg-BG" dirty="0"/>
              <a:t>.</a:t>
            </a:r>
          </a:p>
          <a:p>
            <a:pPr lvl="0">
              <a:buBlip>
                <a:blip r:embed="rId3"/>
              </a:buBlip>
            </a:pPr>
            <a:r>
              <a:rPr lang="bs-Cyrl-BA" dirty="0"/>
              <a:t>Използва изучаваната визуална среда за експериментиране</a:t>
            </a:r>
            <a:r>
              <a:rPr lang="bg-BG" dirty="0"/>
              <a:t>.</a:t>
            </a:r>
          </a:p>
          <a:p>
            <a:pPr lvl="0">
              <a:buBlip>
                <a:blip r:embed="rId3"/>
              </a:buBlip>
            </a:pPr>
            <a:r>
              <a:rPr lang="bs-Cyrl-BA" dirty="0"/>
              <a:t>Създава проект, включващ повторения и условия</a:t>
            </a:r>
            <a:r>
              <a:rPr lang="bg-BG" dirty="0"/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6848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800" b="1" cap="all" dirty="0" smtClean="0">
                <a:solidFill>
                  <a:srgbClr val="6B2EC4"/>
                </a:solidFill>
                <a:latin typeface="Cambria" panose="02040503050406030204" pitchFamily="18" charset="0"/>
              </a:rPr>
              <a:t>Компютърно моделиране</a:t>
            </a:r>
            <a:endParaRPr lang="bg-BG" sz="4800" b="1" cap="all" dirty="0">
              <a:solidFill>
                <a:srgbClr val="6B2EC4"/>
              </a:solidFill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4"/>
            <a:ext cx="10953307" cy="4798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b="1" dirty="0" smtClean="0"/>
              <a:t>Акцент </a:t>
            </a:r>
            <a:r>
              <a:rPr lang="bg-BG" b="1" dirty="0"/>
              <a:t>в обучението в трети </a:t>
            </a:r>
            <a:r>
              <a:rPr lang="bg-BG" b="1" dirty="0" smtClean="0"/>
              <a:t>клас:</a:t>
            </a:r>
          </a:p>
          <a:p>
            <a:pPr>
              <a:buBlip>
                <a:blip r:embed="rId3"/>
              </a:buBlip>
            </a:pPr>
            <a:r>
              <a:rPr lang="bg-BG" dirty="0" smtClean="0"/>
              <a:t> усвояване </a:t>
            </a:r>
            <a:r>
              <a:rPr lang="bg-BG" dirty="0"/>
              <a:t>на знания и умения за работа с дигитални </a:t>
            </a:r>
            <a:r>
              <a:rPr lang="bg-BG" dirty="0" smtClean="0"/>
              <a:t>устройства; работа </a:t>
            </a:r>
            <a:r>
              <a:rPr lang="bg-BG" dirty="0"/>
              <a:t>с </a:t>
            </a:r>
            <a:r>
              <a:rPr lang="bg-BG" dirty="0" smtClean="0"/>
              <a:t>файлове;</a:t>
            </a:r>
          </a:p>
          <a:p>
            <a:pPr>
              <a:buBlip>
                <a:blip r:embed="rId3"/>
              </a:buBlip>
            </a:pPr>
            <a:r>
              <a:rPr lang="bg-BG" dirty="0" smtClean="0"/>
              <a:t> </a:t>
            </a:r>
            <a:r>
              <a:rPr lang="bg-BG" dirty="0"/>
              <a:t>създаване на анимирани проекти с използване на алгоритми с условия и повторения чрез визуална среда за блоково </a:t>
            </a:r>
            <a:r>
              <a:rPr lang="bg-BG" dirty="0" smtClean="0"/>
              <a:t>програмиране;</a:t>
            </a:r>
          </a:p>
          <a:p>
            <a:pPr marL="0" indent="0">
              <a:buNone/>
            </a:pPr>
            <a:r>
              <a:rPr lang="bg-BG" dirty="0" smtClean="0"/>
              <a:t>Реализиране с нагледни материали - албуми </a:t>
            </a:r>
            <a:r>
              <a:rPr lang="bg-BG" dirty="0"/>
              <a:t>с блокове и </a:t>
            </a:r>
            <a:r>
              <a:rPr lang="bg-BG" dirty="0" smtClean="0"/>
              <a:t>пъзели и лесни </a:t>
            </a:r>
            <a:r>
              <a:rPr lang="bg-BG" dirty="0"/>
              <a:t>за ръчно управление роботизирани </a:t>
            </a:r>
            <a:r>
              <a:rPr lang="bg-BG" dirty="0" smtClean="0"/>
              <a:t>устройства.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2918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40" y="365125"/>
            <a:ext cx="11819859" cy="1325563"/>
          </a:xfrm>
        </p:spPr>
        <p:txBody>
          <a:bodyPr>
            <a:noAutofit/>
          </a:bodyPr>
          <a:lstStyle/>
          <a:p>
            <a:r>
              <a:rPr lang="en-US" sz="4000" b="1" cap="all" dirty="0">
                <a:solidFill>
                  <a:srgbClr val="6B2EC4"/>
                </a:solidFill>
                <a:latin typeface="Cambria" panose="02040503050406030204" pitchFamily="18" charset="0"/>
              </a:rPr>
              <a:t>Scratch</a:t>
            </a:r>
            <a:r>
              <a:rPr lang="bg-BG" sz="4000" b="1" cap="all" dirty="0">
                <a:solidFill>
                  <a:srgbClr val="6B2EC4"/>
                </a:solidFill>
                <a:latin typeface="Cambria" panose="02040503050406030204" pitchFamily="18" charset="0"/>
              </a:rPr>
              <a:t> - блокова среда за програмиране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3872" y="1775749"/>
            <a:ext cx="11085512" cy="4351337"/>
          </a:xfrm>
        </p:spPr>
        <p:txBody>
          <a:bodyPr/>
          <a:lstStyle/>
          <a:p>
            <a:pPr>
              <a:buBlip>
                <a:blip r:embed="rId3"/>
              </a:buBlip>
            </a:pPr>
            <a:r>
              <a:rPr lang="bg-BG" sz="3000" dirty="0"/>
              <a:t>лесен и интуитивен за </a:t>
            </a:r>
            <a:r>
              <a:rPr lang="bg-BG" sz="3000" dirty="0" smtClean="0"/>
              <a:t>работа;</a:t>
            </a:r>
          </a:p>
          <a:p>
            <a:pPr>
              <a:buBlip>
                <a:blip r:embed="rId3"/>
              </a:buBlip>
            </a:pPr>
            <a:r>
              <a:rPr lang="bg-BG" sz="3000" dirty="0"/>
              <a:t>достъпен на повече от 40 </a:t>
            </a:r>
            <a:r>
              <a:rPr lang="bg-BG" sz="3000" dirty="0" smtClean="0"/>
              <a:t>езика (използва се в над 150 страни);</a:t>
            </a:r>
          </a:p>
          <a:p>
            <a:pPr>
              <a:buBlip>
                <a:blip r:embed="rId3"/>
              </a:buBlip>
            </a:pPr>
            <a:r>
              <a:rPr lang="bg-BG" sz="3000" dirty="0"/>
              <a:t>и</a:t>
            </a:r>
            <a:r>
              <a:rPr lang="bg-BG" sz="3000" dirty="0" smtClean="0"/>
              <a:t>збегнато </a:t>
            </a:r>
            <a:r>
              <a:rPr lang="bg-BG" sz="3000" dirty="0"/>
              <a:t>е писането на код и акцентът е поставен върху формирането на логическо и алгоритмично </a:t>
            </a:r>
            <a:r>
              <a:rPr lang="bg-BG" sz="3000" dirty="0" smtClean="0"/>
              <a:t>мислене;</a:t>
            </a:r>
          </a:p>
          <a:p>
            <a:pPr>
              <a:buBlip>
                <a:blip r:embed="rId3"/>
              </a:buBlip>
            </a:pPr>
            <a:endParaRPr lang="bg-BG" dirty="0" smtClean="0"/>
          </a:p>
          <a:p>
            <a:pPr>
              <a:buBlip>
                <a:blip r:embed="rId3"/>
              </a:buBlip>
            </a:pPr>
            <a:endParaRPr lang="bg-BG" dirty="0"/>
          </a:p>
        </p:txBody>
      </p:sp>
      <p:pic>
        <p:nvPicPr>
          <p:cNvPr id="4098" name="Picture 2" descr="Свързано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35" y="3881242"/>
            <a:ext cx="9643730" cy="289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cap="all" dirty="0">
                <a:solidFill>
                  <a:srgbClr val="6B2EC4"/>
                </a:solidFill>
                <a:latin typeface="Cambria" panose="02040503050406030204" pitchFamily="18" charset="0"/>
              </a:rPr>
              <a:t>Scratch</a:t>
            </a:r>
            <a:r>
              <a:rPr lang="bg-BG" sz="4800" b="1" cap="all" dirty="0">
                <a:solidFill>
                  <a:srgbClr val="6B2EC4"/>
                </a:solidFill>
                <a:latin typeface="Cambria" panose="02040503050406030204" pitchFamily="18" charset="0"/>
              </a:rPr>
              <a:t> </a:t>
            </a:r>
            <a:r>
              <a:rPr lang="bg-BG" sz="4800" b="1" cap="all" dirty="0" smtClean="0">
                <a:solidFill>
                  <a:srgbClr val="6B2EC4"/>
                </a:solidFill>
                <a:latin typeface="Cambria" panose="02040503050406030204" pitchFamily="18" charset="0"/>
              </a:rPr>
              <a:t>– методически насоки</a:t>
            </a:r>
            <a:endParaRPr lang="bg-BG" sz="4800" b="1" cap="all" dirty="0">
              <a:solidFill>
                <a:srgbClr val="6B2EC4"/>
              </a:solidFill>
              <a:latin typeface="Cambria" panose="020405030504060302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664794" y="1690688"/>
            <a:ext cx="11218862" cy="506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dirty="0"/>
              <a:t>Етапи на запознаване със средата за визуално </a:t>
            </a:r>
            <a:r>
              <a:rPr lang="bg-BG" dirty="0" smtClean="0"/>
              <a:t>програмиране:</a:t>
            </a:r>
            <a:endParaRPr lang="bg-BG" dirty="0"/>
          </a:p>
          <a:p>
            <a:pPr lvl="0">
              <a:buBlip>
                <a:blip r:embed="rId3"/>
              </a:buBlip>
            </a:pPr>
            <a:r>
              <a:rPr lang="bg-BG" dirty="0"/>
              <a:t>Запознаване със средата и основните й елементи, обекти, </a:t>
            </a:r>
            <a:r>
              <a:rPr lang="bg-BG" dirty="0" smtClean="0"/>
              <a:t>функции</a:t>
            </a:r>
            <a:r>
              <a:rPr lang="bg-BG" dirty="0"/>
              <a:t>;</a:t>
            </a:r>
          </a:p>
          <a:p>
            <a:pPr lvl="0">
              <a:buBlip>
                <a:blip r:embed="rId3"/>
              </a:buBlip>
            </a:pPr>
            <a:r>
              <a:rPr lang="bg-BG" dirty="0"/>
              <a:t>Създаване на слайд-шоу чрез смяна на декора. Добавяне на музикален фон. Запознаване с цикличен оператор – „повтаряй винаги</a:t>
            </a:r>
            <a:r>
              <a:rPr lang="bg-BG" dirty="0" smtClean="0"/>
              <a:t>“;</a:t>
            </a:r>
            <a:endParaRPr lang="bg-BG" dirty="0"/>
          </a:p>
          <a:p>
            <a:pPr lvl="0">
              <a:buBlip>
                <a:blip r:embed="rId3"/>
              </a:buBlip>
            </a:pPr>
            <a:r>
              <a:rPr lang="bg-BG" dirty="0"/>
              <a:t>Създаване на анимация </a:t>
            </a:r>
            <a:r>
              <a:rPr lang="bg-BG" dirty="0" smtClean="0"/>
              <a:t>чрез: </a:t>
            </a:r>
            <a:r>
              <a:rPr lang="bs-Cyrl-BA" dirty="0"/>
              <a:t>с</a:t>
            </a:r>
            <a:r>
              <a:rPr lang="bs-Cyrl-BA" dirty="0" smtClean="0"/>
              <a:t>мяна </a:t>
            </a:r>
            <a:r>
              <a:rPr lang="bs-Cyrl-BA" dirty="0"/>
              <a:t>на </a:t>
            </a:r>
            <a:r>
              <a:rPr lang="bs-Cyrl-BA" dirty="0" smtClean="0"/>
              <a:t>костюмите</a:t>
            </a:r>
            <a:r>
              <a:rPr lang="bg-BG" dirty="0" smtClean="0"/>
              <a:t>, </a:t>
            </a:r>
            <a:r>
              <a:rPr lang="bg-BG" dirty="0"/>
              <a:t>с</a:t>
            </a:r>
            <a:r>
              <a:rPr lang="bg-BG" dirty="0" smtClean="0"/>
              <a:t>мяна </a:t>
            </a:r>
            <a:r>
              <a:rPr lang="bg-BG" dirty="0"/>
              <a:t>на </a:t>
            </a:r>
            <a:r>
              <a:rPr lang="bg-BG" dirty="0" smtClean="0"/>
              <a:t>цвета, </a:t>
            </a:r>
            <a:r>
              <a:rPr lang="bs-Cyrl-BA" dirty="0"/>
              <a:t>д</a:t>
            </a:r>
            <a:r>
              <a:rPr lang="bs-Cyrl-BA" dirty="0" smtClean="0"/>
              <a:t>орисуване, </a:t>
            </a:r>
            <a:r>
              <a:rPr lang="bg-BG" dirty="0"/>
              <a:t>д</a:t>
            </a:r>
            <a:r>
              <a:rPr lang="bg-BG" dirty="0" smtClean="0"/>
              <a:t>вижение </a:t>
            </a:r>
            <a:r>
              <a:rPr lang="bg-BG" dirty="0"/>
              <a:t>на </a:t>
            </a:r>
            <a:r>
              <a:rPr lang="bg-BG" dirty="0" smtClean="0"/>
              <a:t>обекта</a:t>
            </a:r>
            <a:r>
              <a:rPr lang="bs-Cyrl-BA" dirty="0"/>
              <a:t>;</a:t>
            </a:r>
            <a:endParaRPr lang="bg-BG" dirty="0"/>
          </a:p>
          <a:p>
            <a:pPr lvl="0">
              <a:buBlip>
                <a:blip r:embed="rId3"/>
              </a:buBlip>
            </a:pPr>
            <a:r>
              <a:rPr lang="bg-BG" dirty="0"/>
              <a:t>Работа с текст. Управление на времето. Създаване на </a:t>
            </a:r>
            <a:r>
              <a:rPr lang="bg-BG" dirty="0" smtClean="0"/>
              <a:t>комикс;</a:t>
            </a:r>
            <a:endParaRPr lang="bg-BG" dirty="0"/>
          </a:p>
          <a:p>
            <a:pPr lvl="0">
              <a:buBlip>
                <a:blip r:embed="rId3"/>
              </a:buBlip>
            </a:pPr>
            <a:r>
              <a:rPr lang="bg-BG" dirty="0"/>
              <a:t>Управление на </a:t>
            </a:r>
            <a:r>
              <a:rPr lang="bg-BG" dirty="0" smtClean="0"/>
              <a:t>събития, Работа </a:t>
            </a:r>
            <a:r>
              <a:rPr lang="bg-BG" dirty="0"/>
              <a:t>с условни </a:t>
            </a:r>
            <a:r>
              <a:rPr lang="bg-BG" dirty="0" smtClean="0"/>
              <a:t>оператори, Работа </a:t>
            </a:r>
            <a:r>
              <a:rPr lang="bg-BG" dirty="0"/>
              <a:t>със сензори (сетива) – д</a:t>
            </a:r>
            <a:r>
              <a:rPr lang="bs-Cyrl-BA" dirty="0"/>
              <a:t>о</a:t>
            </a:r>
            <a:r>
              <a:rPr lang="bg-BG" dirty="0"/>
              <a:t>пир </a:t>
            </a:r>
            <a:r>
              <a:rPr lang="bs-Cyrl-BA" dirty="0"/>
              <a:t>до герой, </a:t>
            </a:r>
            <a:r>
              <a:rPr lang="bg-BG" dirty="0"/>
              <a:t>до </a:t>
            </a:r>
            <a:r>
              <a:rPr lang="bs-Cyrl-BA" dirty="0"/>
              <a:t>цвят</a:t>
            </a:r>
            <a:r>
              <a:rPr lang="bg-BG" dirty="0"/>
              <a:t>, разстояние до </a:t>
            </a:r>
            <a:r>
              <a:rPr lang="bg-BG" dirty="0" smtClean="0"/>
              <a:t>герой;</a:t>
            </a:r>
            <a:endParaRPr lang="bg-BG" dirty="0"/>
          </a:p>
          <a:p>
            <a:pPr lvl="0"/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9656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1828</Words>
  <Application>Microsoft Office PowerPoint</Application>
  <PresentationFormat>Widescreen</PresentationFormat>
  <Paragraphs>120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Office Theme</vt:lpstr>
      <vt:lpstr>БЛОКОВО ПРОГРАМИРАНЕ ЗА учители и ученици </vt:lpstr>
      <vt:lpstr>адекватно образование</vt:lpstr>
      <vt:lpstr>Грамотността днес</vt:lpstr>
      <vt:lpstr>ЗПУО и ДОС за общообразователната подготовка </vt:lpstr>
      <vt:lpstr>Дигитална компетентност</vt:lpstr>
      <vt:lpstr>Компютърно моделиране</vt:lpstr>
      <vt:lpstr>Компютърно моделиране</vt:lpstr>
      <vt:lpstr>Scratch - блокова среда за програмиране</vt:lpstr>
      <vt:lpstr>Scratch – методически насоки</vt:lpstr>
      <vt:lpstr>Scratch – методически насоки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Люси Дерменджиева</dc:creator>
  <cp:lastModifiedBy>Люси Дерменджиева</cp:lastModifiedBy>
  <cp:revision>30</cp:revision>
  <dcterms:created xsi:type="dcterms:W3CDTF">2017-08-18T19:02:04Z</dcterms:created>
  <dcterms:modified xsi:type="dcterms:W3CDTF">2017-08-20T18:55:23Z</dcterms:modified>
</cp:coreProperties>
</file>