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7792" autoAdjust="0"/>
  </p:normalViewPr>
  <p:slideViewPr>
    <p:cSldViewPr snapToGrid="0">
      <p:cViewPr varScale="1">
        <p:scale>
          <a:sx n="62" d="100"/>
          <a:sy n="62" d="100"/>
        </p:scale>
        <p:origin x="15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593B-7C58-4A22-8978-734955C264F1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5B9C-07DB-4E9A-86CB-D02413AD8FF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074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Електронните таблици представляват работно пространство, разделено на клетки. Те са създадени главно за работа с цифрова информация. 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9F58-1710-40FC-9D62-94F058CE54C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271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преподаването на Excel си поставям няколко достижими цели: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9F58-1710-40FC-9D62-94F058CE54C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991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преподаването на Excel си поставям няколко достижими цели: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9F58-1710-40FC-9D62-94F058CE54C2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637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21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632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3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875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801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48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577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25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4945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657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1"/>
          <a:stretch/>
        </p:blipFill>
        <p:spPr>
          <a:xfrm flipV="1">
            <a:off x="0" y="0"/>
            <a:ext cx="9144000" cy="15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9060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435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697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91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773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365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8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314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34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17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5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8464-05FE-4B8B-ADCA-97FEB7F0F4D9}" type="datetimeFigureOut">
              <a:rPr lang="bg-BG" smtClean="0"/>
              <a:t>27.8.2014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DC02-FD7A-4560-B56C-9FDE25D7169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023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2" y="1418199"/>
            <a:ext cx="7772400" cy="2387600"/>
          </a:xfrm>
        </p:spPr>
        <p:txBody>
          <a:bodyPr>
            <a:normAutofit/>
          </a:bodyPr>
          <a:lstStyle/>
          <a:p>
            <a:pPr algn="ctr"/>
            <a:r>
              <a:rPr lang="bg-BG" dirty="0">
                <a:latin typeface="Amelia_DG" pitchFamily="2" charset="0"/>
              </a:rPr>
              <a:t>Забавен Excel? Защо не!</a:t>
            </a:r>
            <a:br>
              <a:rPr lang="bg-BG" dirty="0">
                <a:latin typeface="Amelia_DG" pitchFamily="2" charset="0"/>
              </a:rPr>
            </a:br>
            <a:endParaRPr lang="bg-BG" dirty="0">
              <a:latin typeface="Amelia_DG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28846" y="5309814"/>
            <a:ext cx="8216152" cy="1655762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/>
              <a:t>Людмила Дерменджиева </a:t>
            </a:r>
          </a:p>
          <a:p>
            <a:pPr algn="ctr"/>
            <a:r>
              <a:rPr lang="bg-BG" sz="2400" dirty="0" smtClean="0"/>
              <a:t>Първо основно училище „Св. Св. Кирил и Методий“, </a:t>
            </a:r>
          </a:p>
          <a:p>
            <a:pPr algn="ctr"/>
            <a:r>
              <a:rPr lang="bg-BG" sz="2400" dirty="0" smtClean="0"/>
              <a:t>град Гоце Делчев</a:t>
            </a:r>
            <a:endParaRPr lang="bg-BG" sz="2400" dirty="0"/>
          </a:p>
        </p:txBody>
      </p:sp>
      <p:sp>
        <p:nvSpPr>
          <p:cNvPr id="4" name="Rectangle 3"/>
          <p:cNvSpPr/>
          <p:nvPr/>
        </p:nvSpPr>
        <p:spPr>
          <a:xfrm>
            <a:off x="381365" y="1288"/>
            <a:ext cx="851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bg-BG" sz="1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bg-BG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Научно-практически образователен форум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«Иновации </a:t>
            </a: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в обучението и познавателното </a:t>
            </a:r>
            <a:r>
              <a:rPr lang="ru-RU" sz="24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развитие» 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270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melia_DG" pitchFamily="2" charset="0"/>
              </a:rPr>
              <a:t>Създаване на пъзел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825625"/>
            <a:ext cx="8202706" cy="4351338"/>
          </a:xfrm>
        </p:spPr>
        <p:txBody>
          <a:bodyPr>
            <a:normAutofit/>
          </a:bodyPr>
          <a:lstStyle/>
          <a:p>
            <a:pPr marL="0" indent="363538">
              <a:buNone/>
            </a:pPr>
            <a:r>
              <a:rPr lang="bg-BG" dirty="0"/>
              <a:t>Създаването на тази интерактивна учебна задача може </a:t>
            </a:r>
            <a:r>
              <a:rPr lang="bg-BG" dirty="0" smtClean="0"/>
              <a:t>да стане </a:t>
            </a:r>
            <a:r>
              <a:rPr lang="bg-BG" dirty="0"/>
              <a:t>чрез следване на описаните стъпки.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Избираме изображение, което ще бъде скрито и го вмъкваме като фон на целия работен лист: (от меню Page Layout избираме командата Background).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Определяме и си записваме областта от клетки, която ще играе ролята на скрита картина. В примера това е областта С1:Н24.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Запъваме целия работен лист с цвят по желание.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23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пъзел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4. </a:t>
            </a:r>
            <a:r>
              <a:rPr lang="bg-BG" dirty="0" smtClean="0"/>
              <a:t>Декорираме </a:t>
            </a:r>
            <a:r>
              <a:rPr lang="bg-BG" dirty="0"/>
              <a:t>игралното поле – описваме условието и задачите, които детето трябва да реши. В примера те са представени в таблица.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5. </a:t>
            </a:r>
            <a:r>
              <a:rPr lang="bg-BG" dirty="0" smtClean="0"/>
              <a:t>Броят </a:t>
            </a:r>
            <a:r>
              <a:rPr lang="bg-BG" dirty="0"/>
              <a:t>на задачите трябва да отговаря  на парчетата от скритата картина-пъзел. Ако е необходимо обединяваме </a:t>
            </a:r>
            <a:r>
              <a:rPr lang="bg-BG" dirty="0" smtClean="0"/>
              <a:t>клетки.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6. </a:t>
            </a:r>
            <a:r>
              <a:rPr lang="bg-BG" dirty="0" smtClean="0"/>
              <a:t>Свързваме </a:t>
            </a:r>
            <a:r>
              <a:rPr lang="bg-BG" dirty="0"/>
              <a:t>всяко парче от пъзела с клетка, в която ще бъде въведен отговор на </a:t>
            </a:r>
            <a:r>
              <a:rPr lang="bg-BG" dirty="0" smtClean="0"/>
              <a:t>задача.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7. </a:t>
            </a:r>
            <a:r>
              <a:rPr lang="bg-BG" dirty="0" smtClean="0"/>
              <a:t>Задаваме </a:t>
            </a:r>
            <a:r>
              <a:rPr lang="bg-BG" dirty="0"/>
              <a:t>условното форматиране: (В клетка С1 правилният отговор е 20). Щракваме в С1 и указваме, че ако в нея е въведен отговор 20, то цвета на клетка да се изчисти. </a:t>
            </a:r>
          </a:p>
        </p:txBody>
      </p:sp>
    </p:spTree>
    <p:extLst>
      <p:ext uri="{BB962C8B-B14F-4D97-AF65-F5344CB8AC3E}">
        <p14:creationId xmlns:p14="http://schemas.microsoft.com/office/powerpoint/2010/main" val="24736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пъзел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3241" t="10091" r="19974" b="56425"/>
          <a:stretch/>
        </p:blipFill>
        <p:spPr bwMode="auto">
          <a:xfrm>
            <a:off x="448403" y="1690689"/>
            <a:ext cx="3814315" cy="241066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622" t="41168" r="59160" b="35013"/>
          <a:stretch/>
        </p:blipFill>
        <p:spPr bwMode="auto">
          <a:xfrm>
            <a:off x="356991" y="4218736"/>
            <a:ext cx="3905727" cy="224929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0258" t="19996" r="30390" b="15311"/>
          <a:stretch/>
        </p:blipFill>
        <p:spPr bwMode="auto">
          <a:xfrm>
            <a:off x="5103056" y="2918255"/>
            <a:ext cx="3220673" cy="260096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8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</a:t>
            </a:r>
            <a:r>
              <a:rPr lang="bg-BG" dirty="0" smtClean="0">
                <a:latin typeface="Amelia_DG" pitchFamily="2" charset="0"/>
              </a:rPr>
              <a:t>кръстословица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27570"/>
              </p:ext>
            </p:extLst>
          </p:nvPr>
        </p:nvGraphicFramePr>
        <p:xfrm>
          <a:off x="1122363" y="1892300"/>
          <a:ext cx="6246812" cy="48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10106216" imgH="9429723" progId="Excel.Sheet.12">
                  <p:embed/>
                </p:oleObj>
              </mc:Choice>
              <mc:Fallback>
                <p:oleObj name="Worksheet" r:id="rId3" imgW="10106216" imgH="94297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63" y="1892300"/>
                        <a:ext cx="6246812" cy="483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кръстословица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17809" cy="4351338"/>
          </a:xfrm>
        </p:spPr>
        <p:txBody>
          <a:bodyPr/>
          <a:lstStyle/>
          <a:p>
            <a:pPr marL="0" indent="268288">
              <a:buNone/>
            </a:pPr>
            <a:r>
              <a:rPr lang="bg-BG" dirty="0"/>
              <a:t>Създаването на представената кръстословица с помощта на програмата Excel става по следния начин: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Оформяме игралното поле - вмъкваме подходящ фон на целия работен лист: (Page Layout / Background). Избираме едноцветен фон за полето на кръстословицата (Fill Color).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Създаваме структура на кръстословицата и очертаваме полетата й. Подреждаме и номерираме изображенията.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кръстословица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bg-BG" dirty="0" smtClean="0"/>
              <a:t>В </a:t>
            </a:r>
            <a:r>
              <a:rPr lang="bg-BG" dirty="0"/>
              <a:t>свободна клетка (в примера клетките са в колона Т) след всяка дума „слепваме“ буквите от отговора, като използваме текстовата функция </a:t>
            </a:r>
            <a:r>
              <a:rPr lang="bg-BG" cap="all" dirty="0"/>
              <a:t>concatenate</a:t>
            </a:r>
            <a:r>
              <a:rPr lang="bg-BG" b="1" cap="all" dirty="0"/>
              <a:t>. </a:t>
            </a:r>
            <a:endParaRPr lang="en-US" b="1" cap="all" dirty="0" smtClean="0"/>
          </a:p>
          <a:p>
            <a:pPr marL="0" lvl="0" indent="0">
              <a:buNone/>
            </a:pPr>
            <a:r>
              <a:rPr lang="bg-BG" dirty="0" smtClean="0"/>
              <a:t>Формулата </a:t>
            </a:r>
            <a:r>
              <a:rPr lang="bg-BG" dirty="0"/>
              <a:t>е =CONCATENATE(J5;K5;L5;M5;N5</a:t>
            </a:r>
            <a:r>
              <a:rPr lang="bg-BG" dirty="0" smtClean="0"/>
              <a:t>)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510" t="26465" r="38327" b="29131"/>
          <a:stretch/>
        </p:blipFill>
        <p:spPr bwMode="auto">
          <a:xfrm>
            <a:off x="2298419" y="4055689"/>
            <a:ext cx="4452004" cy="2573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2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кръстословица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363538">
              <a:buNone/>
            </a:pPr>
            <a:r>
              <a:rPr lang="bg-BG" dirty="0"/>
              <a:t>С логическата функция </a:t>
            </a:r>
            <a:r>
              <a:rPr lang="bg-BG" b="1" dirty="0"/>
              <a:t>IF</a:t>
            </a:r>
            <a:r>
              <a:rPr lang="bg-BG" dirty="0"/>
              <a:t> проверяваме дали думата е правилно въведена и задаваме броя на точките за всяка вярно написана дума от </a:t>
            </a:r>
            <a:r>
              <a:rPr lang="bg-BG" dirty="0" smtClean="0"/>
              <a:t>кръстословицата;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180" t="29994" r="38161" b="32072"/>
          <a:stretch/>
        </p:blipFill>
        <p:spPr bwMode="auto">
          <a:xfrm>
            <a:off x="1982928" y="3542945"/>
            <a:ext cx="5178144" cy="3126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6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кръстословица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3" y="1825625"/>
            <a:ext cx="8462073" cy="4351338"/>
          </a:xfrm>
        </p:spPr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bg-BG" dirty="0"/>
              <a:t>Работата с предложената технология е реализирана в часове по </a:t>
            </a:r>
            <a:r>
              <a:rPr lang="bg-BG" dirty="0" smtClean="0"/>
              <a:t>ИТ </a:t>
            </a:r>
            <a:r>
              <a:rPr lang="bg-BG" dirty="0"/>
              <a:t>в Първо основно училище „Св. Св. Кирил и Методий“, град Гоце Делчев, с ученици от шести и седми клас. </a:t>
            </a:r>
            <a:endParaRPr lang="bg-BG" dirty="0" smtClean="0"/>
          </a:p>
          <a:p>
            <a:pPr marL="0" indent="268288" algn="just">
              <a:buNone/>
            </a:pPr>
            <a:r>
              <a:rPr lang="bg-BG" dirty="0" smtClean="0"/>
              <a:t>Към </a:t>
            </a:r>
            <a:r>
              <a:rPr lang="bg-BG" dirty="0"/>
              <a:t>момента учениците ми имат създадени десетки пъзели, ребуси и игрословици, които интегрират в мултимедийните си проекти, с които участват в различни състезания и конкурси.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4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Създаване на кръстословица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bg-BG" b="1" dirty="0" smtClean="0"/>
              <a:t>Excel </a:t>
            </a:r>
            <a:r>
              <a:rPr lang="bg-BG" dirty="0"/>
              <a:t>вече не е трудната и страшна програма, с която се правят скучни таблици за складови наличности, напротив, дори и най-плахите ученици харесват </a:t>
            </a:r>
            <a:r>
              <a:rPr lang="bg-BG" b="1" dirty="0"/>
              <a:t>Excel </a:t>
            </a:r>
            <a:r>
              <a:rPr lang="bg-BG" dirty="0"/>
              <a:t>и успяват да разберат сложните иначе формули.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485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68" y="24897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bg-BG" sz="6000" dirty="0">
                <a:latin typeface="Amelia_DG" pitchFamily="2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3258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>
                <a:latin typeface="Amelia_DG" pitchFamily="2" charset="0"/>
              </a:rPr>
              <a:t>Microsoft Excel</a:t>
            </a:r>
            <a:endParaRPr lang="en-US" sz="5400" dirty="0">
              <a:latin typeface="Amelia_DG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856" y="1690689"/>
            <a:ext cx="8256494" cy="4419600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bg-BG" sz="2600" dirty="0"/>
              <a:t>Приложението</a:t>
            </a:r>
            <a:r>
              <a:rPr lang="bg-BG" sz="2600" b="1" dirty="0"/>
              <a:t> </a:t>
            </a:r>
            <a:r>
              <a:rPr lang="bg-BG" sz="2600" dirty="0"/>
              <a:t>Microsoft Excel е стандартът за електронни таблици, както за професионални цели, така и за лична употреба. </a:t>
            </a:r>
            <a:endParaRPr lang="bg-BG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70" y="3016252"/>
            <a:ext cx="6432588" cy="36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761"/>
            <a:ext cx="7886700" cy="1325563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Amelia_DG" pitchFamily="2" charset="0"/>
              </a:rPr>
              <a:t>  Excel в училище</a:t>
            </a:r>
            <a:endParaRPr lang="en-US" sz="5400" dirty="0">
              <a:latin typeface="Amelia_DG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844824"/>
            <a:ext cx="8162365" cy="4419600"/>
          </a:xfrm>
        </p:spPr>
        <p:txBody>
          <a:bodyPr/>
          <a:lstStyle/>
          <a:p>
            <a:pPr marL="0" indent="363538">
              <a:buNone/>
            </a:pPr>
            <a:r>
              <a:rPr lang="bg-BG" b="1" dirty="0" smtClean="0"/>
              <a:t>Учениците трябва да:</a:t>
            </a:r>
          </a:p>
          <a:p>
            <a:pPr>
              <a:buBlip>
                <a:blip r:embed="rId3"/>
              </a:buBlip>
            </a:pPr>
            <a:r>
              <a:rPr lang="bg-BG" dirty="0" smtClean="0"/>
              <a:t>да </a:t>
            </a:r>
            <a:r>
              <a:rPr lang="bg-BG" dirty="0"/>
              <a:t>разберат приложението му и нуждата от този нов вид знания и умения; </a:t>
            </a:r>
          </a:p>
          <a:p>
            <a:pPr lvl="0">
              <a:buBlip>
                <a:blip r:embed="rId3"/>
              </a:buBlip>
            </a:pPr>
            <a:r>
              <a:rPr lang="bg-BG" sz="2800" dirty="0" smtClean="0"/>
              <a:t>да </a:t>
            </a:r>
            <a:r>
              <a:rPr lang="bg-BG" sz="2800" dirty="0"/>
              <a:t>получат представа за възможностите на </a:t>
            </a:r>
            <a:r>
              <a:rPr lang="bg-BG" sz="2800" b="1" dirty="0"/>
              <a:t>Excel</a:t>
            </a:r>
            <a:r>
              <a:rPr lang="bg-BG" sz="2800" dirty="0"/>
              <a:t>; </a:t>
            </a:r>
          </a:p>
          <a:p>
            <a:pPr lvl="0">
              <a:buBlip>
                <a:blip r:embed="rId3"/>
              </a:buBlip>
            </a:pPr>
            <a:r>
              <a:rPr lang="bg-BG" sz="2800" dirty="0" smtClean="0"/>
              <a:t>да </a:t>
            </a:r>
            <a:r>
              <a:rPr lang="bg-BG" sz="2800" dirty="0"/>
              <a:t>придобият увереност в собствените си компетенции при работа с електронни таблици, акцентирайки върху реализирането на определена задача.</a:t>
            </a:r>
          </a:p>
        </p:txBody>
      </p:sp>
    </p:spTree>
    <p:extLst>
      <p:ext uri="{BB962C8B-B14F-4D97-AF65-F5344CB8AC3E}">
        <p14:creationId xmlns:p14="http://schemas.microsoft.com/office/powerpoint/2010/main" val="5953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>
                <a:latin typeface="Amelia_DG" pitchFamily="2" charset="0"/>
              </a:rPr>
              <a:t>Забавен Excel</a:t>
            </a:r>
            <a:endParaRPr lang="en-US" sz="5400" dirty="0">
              <a:latin typeface="Amelia_DG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44824"/>
            <a:ext cx="8058150" cy="4419600"/>
          </a:xfrm>
        </p:spPr>
        <p:txBody>
          <a:bodyPr/>
          <a:lstStyle/>
          <a:p>
            <a:pPr marL="0" lvl="0" indent="363538" algn="just">
              <a:buNone/>
            </a:pPr>
            <a:r>
              <a:rPr lang="bg-BG" dirty="0"/>
              <a:t>В настоящата разработка представям няколко идеи за реализиране на пъзели и игрословици, с които учениците неусетно усвояват и прилагат на практика знанията за Excel.</a:t>
            </a:r>
            <a:endParaRPr lang="bg-BG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1948" y="4167537"/>
            <a:ext cx="1949829" cy="2003724"/>
            <a:chOff x="430764" y="3797987"/>
            <a:chExt cx="1949829" cy="2003724"/>
          </a:xfrm>
        </p:grpSpPr>
        <p:grpSp>
          <p:nvGrpSpPr>
            <p:cNvPr id="5" name="Groupe 39"/>
            <p:cNvGrpSpPr/>
            <p:nvPr/>
          </p:nvGrpSpPr>
          <p:grpSpPr>
            <a:xfrm>
              <a:off x="430764" y="3924769"/>
              <a:ext cx="1949829" cy="1876942"/>
              <a:chOff x="502144" y="4009086"/>
              <a:chExt cx="2363185" cy="2387008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525538" y="4168008"/>
                <a:ext cx="2234044" cy="2173783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175198 w 2776580"/>
                  <a:gd name="connsiteY0" fmla="*/ 0 h 2827362"/>
                  <a:gd name="connsiteX1" fmla="*/ 2776580 w 2776580"/>
                  <a:gd name="connsiteY1" fmla="*/ 95250 h 2827362"/>
                  <a:gd name="connsiteX2" fmla="*/ 2674980 w 2776580"/>
                  <a:gd name="connsiteY2" fmla="*/ 2827362 h 2827362"/>
                  <a:gd name="connsiteX3" fmla="*/ 47990 w 2776580"/>
                  <a:gd name="connsiteY3" fmla="*/ 2586062 h 2827362"/>
                  <a:gd name="connsiteX4" fmla="*/ 175198 w 2776580"/>
                  <a:gd name="connsiteY4" fmla="*/ 0 h 2827362"/>
                  <a:gd name="connsiteX0" fmla="*/ 175198 w 2776580"/>
                  <a:gd name="connsiteY0" fmla="*/ 0 h 2782269"/>
                  <a:gd name="connsiteX1" fmla="*/ 2776580 w 2776580"/>
                  <a:gd name="connsiteY1" fmla="*/ 95250 h 2782269"/>
                  <a:gd name="connsiteX2" fmla="*/ 2690881 w 2776580"/>
                  <a:gd name="connsiteY2" fmla="*/ 2771708 h 2782269"/>
                  <a:gd name="connsiteX3" fmla="*/ 47990 w 2776580"/>
                  <a:gd name="connsiteY3" fmla="*/ 2586062 h 2782269"/>
                  <a:gd name="connsiteX4" fmla="*/ 175198 w 2776580"/>
                  <a:gd name="connsiteY4" fmla="*/ 0 h 2782269"/>
                  <a:gd name="connsiteX0" fmla="*/ 175198 w 2776580"/>
                  <a:gd name="connsiteY0" fmla="*/ 0 h 2773467"/>
                  <a:gd name="connsiteX1" fmla="*/ 2776580 w 2776580"/>
                  <a:gd name="connsiteY1" fmla="*/ 95250 h 2773467"/>
                  <a:gd name="connsiteX2" fmla="*/ 2762436 w 2776580"/>
                  <a:gd name="connsiteY2" fmla="*/ 2755807 h 2773467"/>
                  <a:gd name="connsiteX3" fmla="*/ 47990 w 2776580"/>
                  <a:gd name="connsiteY3" fmla="*/ 2586062 h 2773467"/>
                  <a:gd name="connsiteX4" fmla="*/ 175198 w 2776580"/>
                  <a:gd name="connsiteY4" fmla="*/ 0 h 2773467"/>
                  <a:gd name="connsiteX0" fmla="*/ 175198 w 2794791"/>
                  <a:gd name="connsiteY0" fmla="*/ 0 h 2777766"/>
                  <a:gd name="connsiteX1" fmla="*/ 2776580 w 2794791"/>
                  <a:gd name="connsiteY1" fmla="*/ 95250 h 2777766"/>
                  <a:gd name="connsiteX2" fmla="*/ 2794238 w 2794791"/>
                  <a:gd name="connsiteY2" fmla="*/ 2763757 h 2777766"/>
                  <a:gd name="connsiteX3" fmla="*/ 47990 w 2794791"/>
                  <a:gd name="connsiteY3" fmla="*/ 2586062 h 2777766"/>
                  <a:gd name="connsiteX4" fmla="*/ 175198 w 2794791"/>
                  <a:gd name="connsiteY4" fmla="*/ 0 h 2777766"/>
                  <a:gd name="connsiteX0" fmla="*/ 175198 w 2834230"/>
                  <a:gd name="connsiteY0" fmla="*/ 0 h 2777766"/>
                  <a:gd name="connsiteX1" fmla="*/ 2776580 w 2834230"/>
                  <a:gd name="connsiteY1" fmla="*/ 95250 h 2777766"/>
                  <a:gd name="connsiteX2" fmla="*/ 2833991 w 2834230"/>
                  <a:gd name="connsiteY2" fmla="*/ 2763757 h 2777766"/>
                  <a:gd name="connsiteX3" fmla="*/ 47990 w 2834230"/>
                  <a:gd name="connsiteY3" fmla="*/ 2586062 h 2777766"/>
                  <a:gd name="connsiteX4" fmla="*/ 175198 w 2834230"/>
                  <a:gd name="connsiteY4" fmla="*/ 0 h 2777766"/>
                  <a:gd name="connsiteX0" fmla="*/ 175198 w 2881835"/>
                  <a:gd name="connsiteY0" fmla="*/ 0 h 2782269"/>
                  <a:gd name="connsiteX1" fmla="*/ 2776580 w 2881835"/>
                  <a:gd name="connsiteY1" fmla="*/ 95250 h 2782269"/>
                  <a:gd name="connsiteX2" fmla="*/ 2881694 w 2881835"/>
                  <a:gd name="connsiteY2" fmla="*/ 2771707 h 2782269"/>
                  <a:gd name="connsiteX3" fmla="*/ 47990 w 2881835"/>
                  <a:gd name="connsiteY3" fmla="*/ 2586062 h 2782269"/>
                  <a:gd name="connsiteX4" fmla="*/ 175198 w 2881835"/>
                  <a:gd name="connsiteY4" fmla="*/ 0 h 2782269"/>
                  <a:gd name="connsiteX0" fmla="*/ 175198 w 2858020"/>
                  <a:gd name="connsiteY0" fmla="*/ 0 h 2769357"/>
                  <a:gd name="connsiteX1" fmla="*/ 2776580 w 2858020"/>
                  <a:gd name="connsiteY1" fmla="*/ 95250 h 2769357"/>
                  <a:gd name="connsiteX2" fmla="*/ 2857843 w 2858020"/>
                  <a:gd name="connsiteY2" fmla="*/ 2747855 h 2769357"/>
                  <a:gd name="connsiteX3" fmla="*/ 47990 w 2858020"/>
                  <a:gd name="connsiteY3" fmla="*/ 2586062 h 2769357"/>
                  <a:gd name="connsiteX4" fmla="*/ 175198 w 2858020"/>
                  <a:gd name="connsiteY4" fmla="*/ 0 h 2769357"/>
                  <a:gd name="connsiteX0" fmla="*/ 215022 w 2853154"/>
                  <a:gd name="connsiteY0" fmla="*/ 0 h 2769357"/>
                  <a:gd name="connsiteX1" fmla="*/ 2771714 w 2853154"/>
                  <a:gd name="connsiteY1" fmla="*/ 95250 h 2769357"/>
                  <a:gd name="connsiteX2" fmla="*/ 2852977 w 2853154"/>
                  <a:gd name="connsiteY2" fmla="*/ 2747855 h 2769357"/>
                  <a:gd name="connsiteX3" fmla="*/ 43124 w 2853154"/>
                  <a:gd name="connsiteY3" fmla="*/ 2586062 h 2769357"/>
                  <a:gd name="connsiteX4" fmla="*/ 215022 w 2853154"/>
                  <a:gd name="connsiteY4" fmla="*/ 0 h 2769357"/>
                  <a:gd name="connsiteX0" fmla="*/ 210546 w 2853644"/>
                  <a:gd name="connsiteY0" fmla="*/ 0 h 2810809"/>
                  <a:gd name="connsiteX1" fmla="*/ 2772204 w 2853644"/>
                  <a:gd name="connsiteY1" fmla="*/ 136702 h 2810809"/>
                  <a:gd name="connsiteX2" fmla="*/ 2853467 w 2853644"/>
                  <a:gd name="connsiteY2" fmla="*/ 2789307 h 2810809"/>
                  <a:gd name="connsiteX3" fmla="*/ 43614 w 2853644"/>
                  <a:gd name="connsiteY3" fmla="*/ 2627514 h 2810809"/>
                  <a:gd name="connsiteX4" fmla="*/ 210546 w 2853644"/>
                  <a:gd name="connsiteY4" fmla="*/ 0 h 2810809"/>
                  <a:gd name="connsiteX0" fmla="*/ 186033 w 2829131"/>
                  <a:gd name="connsiteY0" fmla="*/ 0 h 2801315"/>
                  <a:gd name="connsiteX1" fmla="*/ 2747691 w 2829131"/>
                  <a:gd name="connsiteY1" fmla="*/ 136702 h 2801315"/>
                  <a:gd name="connsiteX2" fmla="*/ 2828954 w 2829131"/>
                  <a:gd name="connsiteY2" fmla="*/ 2789307 h 2801315"/>
                  <a:gd name="connsiteX3" fmla="*/ 46548 w 2829131"/>
                  <a:gd name="connsiteY3" fmla="*/ 2607057 h 2801315"/>
                  <a:gd name="connsiteX4" fmla="*/ 186033 w 2829131"/>
                  <a:gd name="connsiteY4" fmla="*/ 0 h 280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131" h="2801315">
                    <a:moveTo>
                      <a:pt x="186033" y="0"/>
                    </a:moveTo>
                    <a:lnTo>
                      <a:pt x="2747691" y="136702"/>
                    </a:lnTo>
                    <a:cubicBezTo>
                      <a:pt x="2742976" y="1023554"/>
                      <a:pt x="2833669" y="1902455"/>
                      <a:pt x="2828954" y="2789307"/>
                    </a:cubicBezTo>
                    <a:cubicBezTo>
                      <a:pt x="1927891" y="2766024"/>
                      <a:pt x="1233361" y="2903390"/>
                      <a:pt x="46548" y="2607057"/>
                    </a:cubicBezTo>
                    <a:cubicBezTo>
                      <a:pt x="-112202" y="1776786"/>
                      <a:pt x="186033" y="862021"/>
                      <a:pt x="1860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39700" dist="139700" dir="8100000" algn="tr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3"/>
              <p:cNvSpPr/>
              <p:nvPr/>
            </p:nvSpPr>
            <p:spPr>
              <a:xfrm>
                <a:off x="502144" y="4009086"/>
                <a:ext cx="2363185" cy="2387008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45" h="2827362">
                    <a:moveTo>
                      <a:pt x="70555" y="0"/>
                    </a:moveTo>
                    <a:lnTo>
                      <a:pt x="2799145" y="95250"/>
                    </a:lnTo>
                    <a:lnTo>
                      <a:pt x="2697545" y="2827362"/>
                    </a:lnTo>
                    <a:cubicBezTo>
                      <a:pt x="1796482" y="2804079"/>
                      <a:pt x="1257368" y="2882395"/>
                      <a:pt x="70555" y="2586062"/>
                    </a:cubicBezTo>
                    <a:cubicBezTo>
                      <a:pt x="-88195" y="1755791"/>
                      <a:pt x="70555" y="862021"/>
                      <a:pt x="70555" y="0"/>
                    </a:cubicBezTo>
                    <a:close/>
                  </a:path>
                </a:pathLst>
              </a:custGeom>
              <a:solidFill>
                <a:srgbClr val="9BB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2800" dirty="0" smtClean="0">
                    <a:solidFill>
                      <a:srgbClr val="681243"/>
                    </a:solidFill>
                  </a:rPr>
                  <a:t>Тестове</a:t>
                </a:r>
                <a:endParaRPr lang="fr-FR" sz="2800" dirty="0">
                  <a:solidFill>
                    <a:srgbClr val="681243"/>
                  </a:solidFill>
                </a:endParaRPr>
              </a:p>
            </p:txBody>
          </p:sp>
        </p:grpSp>
        <p:sp>
          <p:nvSpPr>
            <p:cNvPr id="6" name="Rectangle 21"/>
            <p:cNvSpPr/>
            <p:nvPr/>
          </p:nvSpPr>
          <p:spPr>
            <a:xfrm>
              <a:off x="738410" y="3797987"/>
              <a:ext cx="1308294" cy="276221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BEC6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14802" y="3866358"/>
            <a:ext cx="1949829" cy="2003724"/>
            <a:chOff x="2690172" y="3388412"/>
            <a:chExt cx="1949829" cy="2003724"/>
          </a:xfrm>
        </p:grpSpPr>
        <p:grpSp>
          <p:nvGrpSpPr>
            <p:cNvPr id="11" name="Groupe 39"/>
            <p:cNvGrpSpPr/>
            <p:nvPr/>
          </p:nvGrpSpPr>
          <p:grpSpPr>
            <a:xfrm>
              <a:off x="2690172" y="3515194"/>
              <a:ext cx="1949829" cy="1876942"/>
              <a:chOff x="502144" y="4009086"/>
              <a:chExt cx="2363185" cy="2387008"/>
            </a:xfrm>
          </p:grpSpPr>
          <p:sp>
            <p:nvSpPr>
              <p:cNvPr id="13" name="Rectangle 3"/>
              <p:cNvSpPr/>
              <p:nvPr/>
            </p:nvSpPr>
            <p:spPr>
              <a:xfrm>
                <a:off x="525538" y="4168008"/>
                <a:ext cx="2234044" cy="2173783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175198 w 2776580"/>
                  <a:gd name="connsiteY0" fmla="*/ 0 h 2827362"/>
                  <a:gd name="connsiteX1" fmla="*/ 2776580 w 2776580"/>
                  <a:gd name="connsiteY1" fmla="*/ 95250 h 2827362"/>
                  <a:gd name="connsiteX2" fmla="*/ 2674980 w 2776580"/>
                  <a:gd name="connsiteY2" fmla="*/ 2827362 h 2827362"/>
                  <a:gd name="connsiteX3" fmla="*/ 47990 w 2776580"/>
                  <a:gd name="connsiteY3" fmla="*/ 2586062 h 2827362"/>
                  <a:gd name="connsiteX4" fmla="*/ 175198 w 2776580"/>
                  <a:gd name="connsiteY4" fmla="*/ 0 h 2827362"/>
                  <a:gd name="connsiteX0" fmla="*/ 175198 w 2776580"/>
                  <a:gd name="connsiteY0" fmla="*/ 0 h 2782269"/>
                  <a:gd name="connsiteX1" fmla="*/ 2776580 w 2776580"/>
                  <a:gd name="connsiteY1" fmla="*/ 95250 h 2782269"/>
                  <a:gd name="connsiteX2" fmla="*/ 2690881 w 2776580"/>
                  <a:gd name="connsiteY2" fmla="*/ 2771708 h 2782269"/>
                  <a:gd name="connsiteX3" fmla="*/ 47990 w 2776580"/>
                  <a:gd name="connsiteY3" fmla="*/ 2586062 h 2782269"/>
                  <a:gd name="connsiteX4" fmla="*/ 175198 w 2776580"/>
                  <a:gd name="connsiteY4" fmla="*/ 0 h 2782269"/>
                  <a:gd name="connsiteX0" fmla="*/ 175198 w 2776580"/>
                  <a:gd name="connsiteY0" fmla="*/ 0 h 2773467"/>
                  <a:gd name="connsiteX1" fmla="*/ 2776580 w 2776580"/>
                  <a:gd name="connsiteY1" fmla="*/ 95250 h 2773467"/>
                  <a:gd name="connsiteX2" fmla="*/ 2762436 w 2776580"/>
                  <a:gd name="connsiteY2" fmla="*/ 2755807 h 2773467"/>
                  <a:gd name="connsiteX3" fmla="*/ 47990 w 2776580"/>
                  <a:gd name="connsiteY3" fmla="*/ 2586062 h 2773467"/>
                  <a:gd name="connsiteX4" fmla="*/ 175198 w 2776580"/>
                  <a:gd name="connsiteY4" fmla="*/ 0 h 2773467"/>
                  <a:gd name="connsiteX0" fmla="*/ 175198 w 2794791"/>
                  <a:gd name="connsiteY0" fmla="*/ 0 h 2777766"/>
                  <a:gd name="connsiteX1" fmla="*/ 2776580 w 2794791"/>
                  <a:gd name="connsiteY1" fmla="*/ 95250 h 2777766"/>
                  <a:gd name="connsiteX2" fmla="*/ 2794238 w 2794791"/>
                  <a:gd name="connsiteY2" fmla="*/ 2763757 h 2777766"/>
                  <a:gd name="connsiteX3" fmla="*/ 47990 w 2794791"/>
                  <a:gd name="connsiteY3" fmla="*/ 2586062 h 2777766"/>
                  <a:gd name="connsiteX4" fmla="*/ 175198 w 2794791"/>
                  <a:gd name="connsiteY4" fmla="*/ 0 h 2777766"/>
                  <a:gd name="connsiteX0" fmla="*/ 175198 w 2834230"/>
                  <a:gd name="connsiteY0" fmla="*/ 0 h 2777766"/>
                  <a:gd name="connsiteX1" fmla="*/ 2776580 w 2834230"/>
                  <a:gd name="connsiteY1" fmla="*/ 95250 h 2777766"/>
                  <a:gd name="connsiteX2" fmla="*/ 2833991 w 2834230"/>
                  <a:gd name="connsiteY2" fmla="*/ 2763757 h 2777766"/>
                  <a:gd name="connsiteX3" fmla="*/ 47990 w 2834230"/>
                  <a:gd name="connsiteY3" fmla="*/ 2586062 h 2777766"/>
                  <a:gd name="connsiteX4" fmla="*/ 175198 w 2834230"/>
                  <a:gd name="connsiteY4" fmla="*/ 0 h 2777766"/>
                  <a:gd name="connsiteX0" fmla="*/ 175198 w 2881835"/>
                  <a:gd name="connsiteY0" fmla="*/ 0 h 2782269"/>
                  <a:gd name="connsiteX1" fmla="*/ 2776580 w 2881835"/>
                  <a:gd name="connsiteY1" fmla="*/ 95250 h 2782269"/>
                  <a:gd name="connsiteX2" fmla="*/ 2881694 w 2881835"/>
                  <a:gd name="connsiteY2" fmla="*/ 2771707 h 2782269"/>
                  <a:gd name="connsiteX3" fmla="*/ 47990 w 2881835"/>
                  <a:gd name="connsiteY3" fmla="*/ 2586062 h 2782269"/>
                  <a:gd name="connsiteX4" fmla="*/ 175198 w 2881835"/>
                  <a:gd name="connsiteY4" fmla="*/ 0 h 2782269"/>
                  <a:gd name="connsiteX0" fmla="*/ 175198 w 2858020"/>
                  <a:gd name="connsiteY0" fmla="*/ 0 h 2769357"/>
                  <a:gd name="connsiteX1" fmla="*/ 2776580 w 2858020"/>
                  <a:gd name="connsiteY1" fmla="*/ 95250 h 2769357"/>
                  <a:gd name="connsiteX2" fmla="*/ 2857843 w 2858020"/>
                  <a:gd name="connsiteY2" fmla="*/ 2747855 h 2769357"/>
                  <a:gd name="connsiteX3" fmla="*/ 47990 w 2858020"/>
                  <a:gd name="connsiteY3" fmla="*/ 2586062 h 2769357"/>
                  <a:gd name="connsiteX4" fmla="*/ 175198 w 2858020"/>
                  <a:gd name="connsiteY4" fmla="*/ 0 h 2769357"/>
                  <a:gd name="connsiteX0" fmla="*/ 215022 w 2853154"/>
                  <a:gd name="connsiteY0" fmla="*/ 0 h 2769357"/>
                  <a:gd name="connsiteX1" fmla="*/ 2771714 w 2853154"/>
                  <a:gd name="connsiteY1" fmla="*/ 95250 h 2769357"/>
                  <a:gd name="connsiteX2" fmla="*/ 2852977 w 2853154"/>
                  <a:gd name="connsiteY2" fmla="*/ 2747855 h 2769357"/>
                  <a:gd name="connsiteX3" fmla="*/ 43124 w 2853154"/>
                  <a:gd name="connsiteY3" fmla="*/ 2586062 h 2769357"/>
                  <a:gd name="connsiteX4" fmla="*/ 215022 w 2853154"/>
                  <a:gd name="connsiteY4" fmla="*/ 0 h 2769357"/>
                  <a:gd name="connsiteX0" fmla="*/ 210546 w 2853644"/>
                  <a:gd name="connsiteY0" fmla="*/ 0 h 2810809"/>
                  <a:gd name="connsiteX1" fmla="*/ 2772204 w 2853644"/>
                  <a:gd name="connsiteY1" fmla="*/ 136702 h 2810809"/>
                  <a:gd name="connsiteX2" fmla="*/ 2853467 w 2853644"/>
                  <a:gd name="connsiteY2" fmla="*/ 2789307 h 2810809"/>
                  <a:gd name="connsiteX3" fmla="*/ 43614 w 2853644"/>
                  <a:gd name="connsiteY3" fmla="*/ 2627514 h 2810809"/>
                  <a:gd name="connsiteX4" fmla="*/ 210546 w 2853644"/>
                  <a:gd name="connsiteY4" fmla="*/ 0 h 2810809"/>
                  <a:gd name="connsiteX0" fmla="*/ 186033 w 2829131"/>
                  <a:gd name="connsiteY0" fmla="*/ 0 h 2801315"/>
                  <a:gd name="connsiteX1" fmla="*/ 2747691 w 2829131"/>
                  <a:gd name="connsiteY1" fmla="*/ 136702 h 2801315"/>
                  <a:gd name="connsiteX2" fmla="*/ 2828954 w 2829131"/>
                  <a:gd name="connsiteY2" fmla="*/ 2789307 h 2801315"/>
                  <a:gd name="connsiteX3" fmla="*/ 46548 w 2829131"/>
                  <a:gd name="connsiteY3" fmla="*/ 2607057 h 2801315"/>
                  <a:gd name="connsiteX4" fmla="*/ 186033 w 2829131"/>
                  <a:gd name="connsiteY4" fmla="*/ 0 h 280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131" h="2801315">
                    <a:moveTo>
                      <a:pt x="186033" y="0"/>
                    </a:moveTo>
                    <a:lnTo>
                      <a:pt x="2747691" y="136702"/>
                    </a:lnTo>
                    <a:cubicBezTo>
                      <a:pt x="2742976" y="1023554"/>
                      <a:pt x="2833669" y="1902455"/>
                      <a:pt x="2828954" y="2789307"/>
                    </a:cubicBezTo>
                    <a:cubicBezTo>
                      <a:pt x="1927891" y="2766024"/>
                      <a:pt x="1233361" y="2903390"/>
                      <a:pt x="46548" y="2607057"/>
                    </a:cubicBezTo>
                    <a:cubicBezTo>
                      <a:pt x="-112202" y="1776786"/>
                      <a:pt x="186033" y="862021"/>
                      <a:pt x="1860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39700" dist="139700" dir="8100000" algn="tr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3"/>
              <p:cNvSpPr/>
              <p:nvPr/>
            </p:nvSpPr>
            <p:spPr>
              <a:xfrm>
                <a:off x="502144" y="4009086"/>
                <a:ext cx="2363185" cy="2387008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45" h="2827362">
                    <a:moveTo>
                      <a:pt x="70555" y="0"/>
                    </a:moveTo>
                    <a:lnTo>
                      <a:pt x="2799145" y="95250"/>
                    </a:lnTo>
                    <a:lnTo>
                      <a:pt x="2697545" y="2827362"/>
                    </a:lnTo>
                    <a:cubicBezTo>
                      <a:pt x="1796482" y="2804079"/>
                      <a:pt x="1257368" y="2882395"/>
                      <a:pt x="70555" y="2586062"/>
                    </a:cubicBezTo>
                    <a:cubicBezTo>
                      <a:pt x="-88195" y="1755791"/>
                      <a:pt x="70555" y="862021"/>
                      <a:pt x="70555" y="0"/>
                    </a:cubicBezTo>
                    <a:close/>
                  </a:path>
                </a:pathLst>
              </a:custGeom>
              <a:solidFill>
                <a:srgbClr val="9BB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2800" dirty="0" smtClean="0">
                    <a:solidFill>
                      <a:srgbClr val="681243"/>
                    </a:solidFill>
                  </a:rPr>
                  <a:t>Пъзели</a:t>
                </a:r>
                <a:endParaRPr lang="fr-FR" sz="2800" dirty="0">
                  <a:solidFill>
                    <a:srgbClr val="681243"/>
                  </a:solidFill>
                </a:endParaRPr>
              </a:p>
            </p:txBody>
          </p:sp>
        </p:grpSp>
        <p:sp>
          <p:nvSpPr>
            <p:cNvPr id="12" name="Rectangle 21"/>
            <p:cNvSpPr/>
            <p:nvPr/>
          </p:nvSpPr>
          <p:spPr>
            <a:xfrm>
              <a:off x="2997818" y="3388412"/>
              <a:ext cx="1308294" cy="276221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BEC6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43888" y="4167537"/>
            <a:ext cx="1949829" cy="2003724"/>
            <a:chOff x="6115076" y="4029427"/>
            <a:chExt cx="1949829" cy="2003724"/>
          </a:xfrm>
        </p:grpSpPr>
        <p:grpSp>
          <p:nvGrpSpPr>
            <p:cNvPr id="16" name="Groupe 39"/>
            <p:cNvGrpSpPr/>
            <p:nvPr/>
          </p:nvGrpSpPr>
          <p:grpSpPr>
            <a:xfrm>
              <a:off x="6115076" y="4156209"/>
              <a:ext cx="1949829" cy="1876942"/>
              <a:chOff x="502144" y="4009086"/>
              <a:chExt cx="2363185" cy="2387008"/>
            </a:xfrm>
          </p:grpSpPr>
          <p:sp>
            <p:nvSpPr>
              <p:cNvPr id="18" name="Rectangle 3"/>
              <p:cNvSpPr/>
              <p:nvPr/>
            </p:nvSpPr>
            <p:spPr>
              <a:xfrm>
                <a:off x="525538" y="4168008"/>
                <a:ext cx="2234044" cy="2173783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175198 w 2776580"/>
                  <a:gd name="connsiteY0" fmla="*/ 0 h 2827362"/>
                  <a:gd name="connsiteX1" fmla="*/ 2776580 w 2776580"/>
                  <a:gd name="connsiteY1" fmla="*/ 95250 h 2827362"/>
                  <a:gd name="connsiteX2" fmla="*/ 2674980 w 2776580"/>
                  <a:gd name="connsiteY2" fmla="*/ 2827362 h 2827362"/>
                  <a:gd name="connsiteX3" fmla="*/ 47990 w 2776580"/>
                  <a:gd name="connsiteY3" fmla="*/ 2586062 h 2827362"/>
                  <a:gd name="connsiteX4" fmla="*/ 175198 w 2776580"/>
                  <a:gd name="connsiteY4" fmla="*/ 0 h 2827362"/>
                  <a:gd name="connsiteX0" fmla="*/ 175198 w 2776580"/>
                  <a:gd name="connsiteY0" fmla="*/ 0 h 2782269"/>
                  <a:gd name="connsiteX1" fmla="*/ 2776580 w 2776580"/>
                  <a:gd name="connsiteY1" fmla="*/ 95250 h 2782269"/>
                  <a:gd name="connsiteX2" fmla="*/ 2690881 w 2776580"/>
                  <a:gd name="connsiteY2" fmla="*/ 2771708 h 2782269"/>
                  <a:gd name="connsiteX3" fmla="*/ 47990 w 2776580"/>
                  <a:gd name="connsiteY3" fmla="*/ 2586062 h 2782269"/>
                  <a:gd name="connsiteX4" fmla="*/ 175198 w 2776580"/>
                  <a:gd name="connsiteY4" fmla="*/ 0 h 2782269"/>
                  <a:gd name="connsiteX0" fmla="*/ 175198 w 2776580"/>
                  <a:gd name="connsiteY0" fmla="*/ 0 h 2773467"/>
                  <a:gd name="connsiteX1" fmla="*/ 2776580 w 2776580"/>
                  <a:gd name="connsiteY1" fmla="*/ 95250 h 2773467"/>
                  <a:gd name="connsiteX2" fmla="*/ 2762436 w 2776580"/>
                  <a:gd name="connsiteY2" fmla="*/ 2755807 h 2773467"/>
                  <a:gd name="connsiteX3" fmla="*/ 47990 w 2776580"/>
                  <a:gd name="connsiteY3" fmla="*/ 2586062 h 2773467"/>
                  <a:gd name="connsiteX4" fmla="*/ 175198 w 2776580"/>
                  <a:gd name="connsiteY4" fmla="*/ 0 h 2773467"/>
                  <a:gd name="connsiteX0" fmla="*/ 175198 w 2794791"/>
                  <a:gd name="connsiteY0" fmla="*/ 0 h 2777766"/>
                  <a:gd name="connsiteX1" fmla="*/ 2776580 w 2794791"/>
                  <a:gd name="connsiteY1" fmla="*/ 95250 h 2777766"/>
                  <a:gd name="connsiteX2" fmla="*/ 2794238 w 2794791"/>
                  <a:gd name="connsiteY2" fmla="*/ 2763757 h 2777766"/>
                  <a:gd name="connsiteX3" fmla="*/ 47990 w 2794791"/>
                  <a:gd name="connsiteY3" fmla="*/ 2586062 h 2777766"/>
                  <a:gd name="connsiteX4" fmla="*/ 175198 w 2794791"/>
                  <a:gd name="connsiteY4" fmla="*/ 0 h 2777766"/>
                  <a:gd name="connsiteX0" fmla="*/ 175198 w 2834230"/>
                  <a:gd name="connsiteY0" fmla="*/ 0 h 2777766"/>
                  <a:gd name="connsiteX1" fmla="*/ 2776580 w 2834230"/>
                  <a:gd name="connsiteY1" fmla="*/ 95250 h 2777766"/>
                  <a:gd name="connsiteX2" fmla="*/ 2833991 w 2834230"/>
                  <a:gd name="connsiteY2" fmla="*/ 2763757 h 2777766"/>
                  <a:gd name="connsiteX3" fmla="*/ 47990 w 2834230"/>
                  <a:gd name="connsiteY3" fmla="*/ 2586062 h 2777766"/>
                  <a:gd name="connsiteX4" fmla="*/ 175198 w 2834230"/>
                  <a:gd name="connsiteY4" fmla="*/ 0 h 2777766"/>
                  <a:gd name="connsiteX0" fmla="*/ 175198 w 2881835"/>
                  <a:gd name="connsiteY0" fmla="*/ 0 h 2782269"/>
                  <a:gd name="connsiteX1" fmla="*/ 2776580 w 2881835"/>
                  <a:gd name="connsiteY1" fmla="*/ 95250 h 2782269"/>
                  <a:gd name="connsiteX2" fmla="*/ 2881694 w 2881835"/>
                  <a:gd name="connsiteY2" fmla="*/ 2771707 h 2782269"/>
                  <a:gd name="connsiteX3" fmla="*/ 47990 w 2881835"/>
                  <a:gd name="connsiteY3" fmla="*/ 2586062 h 2782269"/>
                  <a:gd name="connsiteX4" fmla="*/ 175198 w 2881835"/>
                  <a:gd name="connsiteY4" fmla="*/ 0 h 2782269"/>
                  <a:gd name="connsiteX0" fmla="*/ 175198 w 2858020"/>
                  <a:gd name="connsiteY0" fmla="*/ 0 h 2769357"/>
                  <a:gd name="connsiteX1" fmla="*/ 2776580 w 2858020"/>
                  <a:gd name="connsiteY1" fmla="*/ 95250 h 2769357"/>
                  <a:gd name="connsiteX2" fmla="*/ 2857843 w 2858020"/>
                  <a:gd name="connsiteY2" fmla="*/ 2747855 h 2769357"/>
                  <a:gd name="connsiteX3" fmla="*/ 47990 w 2858020"/>
                  <a:gd name="connsiteY3" fmla="*/ 2586062 h 2769357"/>
                  <a:gd name="connsiteX4" fmla="*/ 175198 w 2858020"/>
                  <a:gd name="connsiteY4" fmla="*/ 0 h 2769357"/>
                  <a:gd name="connsiteX0" fmla="*/ 215022 w 2853154"/>
                  <a:gd name="connsiteY0" fmla="*/ 0 h 2769357"/>
                  <a:gd name="connsiteX1" fmla="*/ 2771714 w 2853154"/>
                  <a:gd name="connsiteY1" fmla="*/ 95250 h 2769357"/>
                  <a:gd name="connsiteX2" fmla="*/ 2852977 w 2853154"/>
                  <a:gd name="connsiteY2" fmla="*/ 2747855 h 2769357"/>
                  <a:gd name="connsiteX3" fmla="*/ 43124 w 2853154"/>
                  <a:gd name="connsiteY3" fmla="*/ 2586062 h 2769357"/>
                  <a:gd name="connsiteX4" fmla="*/ 215022 w 2853154"/>
                  <a:gd name="connsiteY4" fmla="*/ 0 h 2769357"/>
                  <a:gd name="connsiteX0" fmla="*/ 210546 w 2853644"/>
                  <a:gd name="connsiteY0" fmla="*/ 0 h 2810809"/>
                  <a:gd name="connsiteX1" fmla="*/ 2772204 w 2853644"/>
                  <a:gd name="connsiteY1" fmla="*/ 136702 h 2810809"/>
                  <a:gd name="connsiteX2" fmla="*/ 2853467 w 2853644"/>
                  <a:gd name="connsiteY2" fmla="*/ 2789307 h 2810809"/>
                  <a:gd name="connsiteX3" fmla="*/ 43614 w 2853644"/>
                  <a:gd name="connsiteY3" fmla="*/ 2627514 h 2810809"/>
                  <a:gd name="connsiteX4" fmla="*/ 210546 w 2853644"/>
                  <a:gd name="connsiteY4" fmla="*/ 0 h 2810809"/>
                  <a:gd name="connsiteX0" fmla="*/ 186033 w 2829131"/>
                  <a:gd name="connsiteY0" fmla="*/ 0 h 2801315"/>
                  <a:gd name="connsiteX1" fmla="*/ 2747691 w 2829131"/>
                  <a:gd name="connsiteY1" fmla="*/ 136702 h 2801315"/>
                  <a:gd name="connsiteX2" fmla="*/ 2828954 w 2829131"/>
                  <a:gd name="connsiteY2" fmla="*/ 2789307 h 2801315"/>
                  <a:gd name="connsiteX3" fmla="*/ 46548 w 2829131"/>
                  <a:gd name="connsiteY3" fmla="*/ 2607057 h 2801315"/>
                  <a:gd name="connsiteX4" fmla="*/ 186033 w 2829131"/>
                  <a:gd name="connsiteY4" fmla="*/ 0 h 280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131" h="2801315">
                    <a:moveTo>
                      <a:pt x="186033" y="0"/>
                    </a:moveTo>
                    <a:lnTo>
                      <a:pt x="2747691" y="136702"/>
                    </a:lnTo>
                    <a:cubicBezTo>
                      <a:pt x="2742976" y="1023554"/>
                      <a:pt x="2833669" y="1902455"/>
                      <a:pt x="2828954" y="2789307"/>
                    </a:cubicBezTo>
                    <a:cubicBezTo>
                      <a:pt x="1927891" y="2766024"/>
                      <a:pt x="1233361" y="2903390"/>
                      <a:pt x="46548" y="2607057"/>
                    </a:cubicBezTo>
                    <a:cubicBezTo>
                      <a:pt x="-112202" y="1776786"/>
                      <a:pt x="186033" y="862021"/>
                      <a:pt x="1860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39700" dist="139700" dir="8100000" algn="tr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3"/>
              <p:cNvSpPr/>
              <p:nvPr/>
            </p:nvSpPr>
            <p:spPr>
              <a:xfrm>
                <a:off x="502144" y="4009086"/>
                <a:ext cx="2363185" cy="2387008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45" h="2827362">
                    <a:moveTo>
                      <a:pt x="70555" y="0"/>
                    </a:moveTo>
                    <a:lnTo>
                      <a:pt x="2799145" y="95250"/>
                    </a:lnTo>
                    <a:lnTo>
                      <a:pt x="2697545" y="2827362"/>
                    </a:lnTo>
                    <a:cubicBezTo>
                      <a:pt x="1796482" y="2804079"/>
                      <a:pt x="1257368" y="2882395"/>
                      <a:pt x="70555" y="2586062"/>
                    </a:cubicBezTo>
                    <a:cubicBezTo>
                      <a:pt x="-88195" y="1755791"/>
                      <a:pt x="70555" y="862021"/>
                      <a:pt x="70555" y="0"/>
                    </a:cubicBezTo>
                    <a:close/>
                  </a:path>
                </a:pathLst>
              </a:custGeom>
              <a:solidFill>
                <a:srgbClr val="9BB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2800" dirty="0" smtClean="0">
                    <a:solidFill>
                      <a:srgbClr val="681243"/>
                    </a:solidFill>
                  </a:rPr>
                  <a:t>Кръсто-</a:t>
                </a:r>
              </a:p>
              <a:p>
                <a:pPr algn="ctr"/>
                <a:r>
                  <a:rPr lang="bg-BG" sz="2800" dirty="0" smtClean="0">
                    <a:solidFill>
                      <a:srgbClr val="681243"/>
                    </a:solidFill>
                  </a:rPr>
                  <a:t>словици</a:t>
                </a:r>
                <a:endParaRPr lang="fr-FR" sz="2800" dirty="0">
                  <a:solidFill>
                    <a:srgbClr val="681243"/>
                  </a:solidFill>
                </a:endParaRPr>
              </a:p>
            </p:txBody>
          </p:sp>
        </p:grpSp>
        <p:sp>
          <p:nvSpPr>
            <p:cNvPr id="17" name="Rectangle 21"/>
            <p:cNvSpPr/>
            <p:nvPr/>
          </p:nvSpPr>
          <p:spPr>
            <a:xfrm>
              <a:off x="6401869" y="4029427"/>
              <a:ext cx="1308294" cy="276221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BEC6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231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>
                <a:latin typeface="Amelia_DG" pitchFamily="2" charset="0"/>
              </a:rPr>
              <a:t>Интерактивен тест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25040"/>
              </p:ext>
            </p:extLst>
          </p:nvPr>
        </p:nvGraphicFramePr>
        <p:xfrm>
          <a:off x="376237" y="2035606"/>
          <a:ext cx="839152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8391593" imgH="4057784" progId="Excel.Sheet.12">
                  <p:embed/>
                </p:oleObj>
              </mc:Choice>
              <mc:Fallback>
                <p:oleObj name="Worksheet" r:id="rId3" imgW="8391593" imgH="4057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237" y="2035606"/>
                        <a:ext cx="8391525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>
                <a:latin typeface="Amelia_DG" pitchFamily="2" charset="0"/>
              </a:rPr>
              <a:t>Интерактивен тест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bg-BG" dirty="0"/>
              <a:t>Заглавието на теста е написано във фигура от галерията с фигури и форми на програмата Excel (Insert – Shapes).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dirty="0"/>
              <a:t>Вмъкваме изображенията (Insert – Pictures), оформяме „игралното поле“. Работния лист е оцветен в цвят по желание, а клетките, в които ще създадем  падащите списъци с думите-отговори в друг цвят. В примера това са клетките: C4, D5, E4, F5, C18, D19, E18 и F9. </a:t>
            </a:r>
          </a:p>
          <a:p>
            <a:pPr marL="514350" indent="-514350">
              <a:buFont typeface="+mj-lt"/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92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Интерактивен тест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126691" cy="4351338"/>
          </a:xfrm>
        </p:spPr>
        <p:txBody>
          <a:bodyPr/>
          <a:lstStyle/>
          <a:p>
            <a:pPr marL="0" lvl="0" indent="0">
              <a:buNone/>
            </a:pPr>
            <a:r>
              <a:rPr lang="bg-BG" dirty="0" smtClean="0"/>
              <a:t>3. Падащият </a:t>
            </a:r>
            <a:r>
              <a:rPr lang="bg-BG" dirty="0"/>
              <a:t>списък създаваме по следния алгоритъм: </a:t>
            </a:r>
          </a:p>
          <a:p>
            <a:pPr lvl="0">
              <a:buBlip>
                <a:blip r:embed="rId2"/>
              </a:buBlip>
            </a:pPr>
            <a:r>
              <a:rPr lang="bg-BG" dirty="0"/>
              <a:t>Data – Data Validation </a:t>
            </a:r>
            <a:endParaRPr lang="bg-BG" dirty="0" smtClean="0"/>
          </a:p>
          <a:p>
            <a:pPr lvl="0">
              <a:buBlip>
                <a:blip r:embed="rId2"/>
              </a:buBlip>
            </a:pPr>
            <a:r>
              <a:rPr lang="bg-BG" dirty="0" smtClean="0"/>
              <a:t>В </a:t>
            </a:r>
            <a:r>
              <a:rPr lang="bg-BG" dirty="0"/>
              <a:t>полето </a:t>
            </a:r>
            <a:r>
              <a:rPr lang="bg-BG" b="1" dirty="0"/>
              <a:t>Allow</a:t>
            </a:r>
            <a:r>
              <a:rPr lang="bg-BG" dirty="0"/>
              <a:t> избираме опцията List. </a:t>
            </a:r>
          </a:p>
          <a:p>
            <a:pPr lvl="0">
              <a:buBlip>
                <a:blip r:embed="rId2"/>
              </a:buBlip>
            </a:pPr>
            <a:r>
              <a:rPr lang="bg-BG" dirty="0"/>
              <a:t>В полето </a:t>
            </a:r>
            <a:r>
              <a:rPr lang="bg-BG" b="1" dirty="0"/>
              <a:t>Source</a:t>
            </a:r>
            <a:r>
              <a:rPr lang="bg-BG" dirty="0"/>
              <a:t> записваме думите от списъка, разделени с точка и запетая.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3" t="31366" r="9803" b="26451"/>
          <a:stretch/>
        </p:blipFill>
        <p:spPr bwMode="auto">
          <a:xfrm>
            <a:off x="5647764" y="2434982"/>
            <a:ext cx="3228321" cy="2553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4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melia_DG" pitchFamily="2" charset="0"/>
              </a:rPr>
              <a:t>Интерактивен тест</a:t>
            </a:r>
            <a:endParaRPr lang="bg-B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3753" y="1825625"/>
            <a:ext cx="8390965" cy="4351338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ru-RU" sz="2600" dirty="0" smtClean="0"/>
              <a:t>Задаваме </a:t>
            </a:r>
            <a:r>
              <a:rPr lang="ru-RU" sz="2600" dirty="0"/>
              <a:t>проверка за верен </a:t>
            </a:r>
            <a:r>
              <a:rPr lang="ru-RU" sz="2600" dirty="0" smtClean="0"/>
              <a:t>отговор -функцията </a:t>
            </a:r>
            <a:r>
              <a:rPr lang="ru-RU" sz="2600" dirty="0"/>
              <a:t>IF (Formulas – Insert Function</a:t>
            </a:r>
            <a:r>
              <a:rPr lang="ru-RU" sz="2600" dirty="0" smtClean="0"/>
              <a:t>).</a:t>
            </a:r>
            <a:endParaRPr lang="en-US" sz="2600" dirty="0" smtClean="0"/>
          </a:p>
          <a:p>
            <a:pPr marL="514350" lvl="0" indent="-514350">
              <a:buFont typeface="Arial" panose="020B0604020202020204" pitchFamily="34" charset="0"/>
              <a:buAutoNum type="arabicPeriod" startAt="4"/>
            </a:pPr>
            <a:r>
              <a:rPr lang="bg-BG" sz="2600" dirty="0"/>
              <a:t>Сумираме точките от верните </a:t>
            </a:r>
            <a:r>
              <a:rPr lang="bg-BG" sz="2600" dirty="0" smtClean="0"/>
              <a:t>отговори.</a:t>
            </a:r>
            <a:r>
              <a:rPr lang="en-US" sz="2600" dirty="0" smtClean="0"/>
              <a:t> </a:t>
            </a:r>
            <a:r>
              <a:rPr lang="bg-BG" sz="2600" dirty="0" smtClean="0"/>
              <a:t>Използваме </a:t>
            </a:r>
            <a:r>
              <a:rPr lang="bg-BG" sz="2600" dirty="0"/>
              <a:t>вградената функция SUM. Формулата изглежда така</a:t>
            </a:r>
            <a:r>
              <a:rPr lang="bg-BG" sz="2600" dirty="0" smtClean="0"/>
              <a:t>:</a:t>
            </a:r>
            <a:r>
              <a:rPr lang="en-US" sz="2600" dirty="0" smtClean="0"/>
              <a:t> </a:t>
            </a:r>
            <a:r>
              <a:rPr lang="bg-BG" sz="2600" dirty="0" smtClean="0"/>
              <a:t>=</a:t>
            </a:r>
            <a:r>
              <a:rPr lang="bg-BG" sz="2600" dirty="0"/>
              <a:t>SUM(C5;D6;E5;F6;C19;D20;E19;F20).</a:t>
            </a:r>
          </a:p>
          <a:p>
            <a:pPr marL="514350" indent="-514350">
              <a:buAutoNum type="arabicPeriod" startAt="4"/>
            </a:pPr>
            <a:endParaRPr lang="bg-BG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8709" t="33612" r="28902" b="27954"/>
          <a:stretch/>
        </p:blipFill>
        <p:spPr bwMode="auto">
          <a:xfrm>
            <a:off x="1653986" y="3866824"/>
            <a:ext cx="5540189" cy="2856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melia_DG" pitchFamily="2" charset="0"/>
              </a:rPr>
              <a:t>Създаване на пъзел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72336"/>
              </p:ext>
            </p:extLst>
          </p:nvPr>
        </p:nvGraphicFramePr>
        <p:xfrm>
          <a:off x="267442" y="2149233"/>
          <a:ext cx="8247908" cy="296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12763673" imgH="4581467" progId="Excel.Sheet.12">
                  <p:embed/>
                </p:oleObj>
              </mc:Choice>
              <mc:Fallback>
                <p:oleObj name="Worksheet" r:id="rId3" imgW="12763673" imgH="45814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442" y="2149233"/>
                        <a:ext cx="8247908" cy="2965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9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758</Words>
  <Application>Microsoft Office PowerPoint</Application>
  <PresentationFormat>On-screen Show (4:3)</PresentationFormat>
  <Paragraphs>67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Amelia_DG</vt:lpstr>
      <vt:lpstr>Arial</vt:lpstr>
      <vt:lpstr>Calibri</vt:lpstr>
      <vt:lpstr>Calibri Light</vt:lpstr>
      <vt:lpstr>Cambria</vt:lpstr>
      <vt:lpstr>Office Theme</vt:lpstr>
      <vt:lpstr>1_Office Theme</vt:lpstr>
      <vt:lpstr>Microsoft Excel Worksheet</vt:lpstr>
      <vt:lpstr>Забавен Excel? Защо не! </vt:lpstr>
      <vt:lpstr>Microsoft Excel</vt:lpstr>
      <vt:lpstr>  Excel в училище</vt:lpstr>
      <vt:lpstr>Забавен Excel</vt:lpstr>
      <vt:lpstr>Интерактивен тест</vt:lpstr>
      <vt:lpstr>Интерактивен тест</vt:lpstr>
      <vt:lpstr>Интерактивен тест</vt:lpstr>
      <vt:lpstr>Интерактивен тест</vt:lpstr>
      <vt:lpstr>Създаване на пъзел</vt:lpstr>
      <vt:lpstr>Създаване на пъзел</vt:lpstr>
      <vt:lpstr>Създаване на пъзел</vt:lpstr>
      <vt:lpstr>Създаване на пъзел</vt:lpstr>
      <vt:lpstr>Създаване на кръстословица </vt:lpstr>
      <vt:lpstr>Създаване на кръстословица </vt:lpstr>
      <vt:lpstr>Създаване на кръстословица</vt:lpstr>
      <vt:lpstr>Създаване на кръстословица</vt:lpstr>
      <vt:lpstr>Създаване на кръстословица</vt:lpstr>
      <vt:lpstr>Създаване на кръстословица</vt:lpstr>
      <vt:lpstr>Благодаря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Забавен Excel? Защо не!</dc:title>
  <dc:creator>Люси Дерменджиева</dc:creator>
  <cp:lastModifiedBy>Люси Дерменджиева</cp:lastModifiedBy>
  <cp:revision>11</cp:revision>
  <dcterms:created xsi:type="dcterms:W3CDTF">2014-08-25T18:14:16Z</dcterms:created>
  <dcterms:modified xsi:type="dcterms:W3CDTF">2014-08-27T20:28:40Z</dcterms:modified>
</cp:coreProperties>
</file>