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sldIdLst>
    <p:sldId id="256" r:id="rId2"/>
    <p:sldId id="261" r:id="rId3"/>
    <p:sldId id="262" r:id="rId4"/>
    <p:sldId id="257" r:id="rId5"/>
    <p:sldId id="258" r:id="rId6"/>
    <p:sldId id="259" r:id="rId7"/>
    <p:sldId id="260" r:id="rId8"/>
    <p:sldId id="263" r:id="rId9"/>
    <p:sldId id="282" r:id="rId10"/>
    <p:sldId id="283" r:id="rId11"/>
    <p:sldId id="264" r:id="rId12"/>
    <p:sldId id="265" r:id="rId13"/>
    <p:sldId id="266" r:id="rId14"/>
    <p:sldId id="267" r:id="rId15"/>
    <p:sldId id="284"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5" r:id="rId29"/>
    <p:sldId id="280" r:id="rId30"/>
    <p:sldId id="281"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8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400DF9A-9785-4FCA-AC0C-F0B4DFE49831}" type="slidenum">
              <a:rPr lang="en-US"/>
              <a:pPr>
                <a:defRPr/>
              </a:pPr>
              <a:t>‹#›</a:t>
            </a:fld>
            <a:endParaRPr lang="en-US"/>
          </a:p>
        </p:txBody>
      </p:sp>
    </p:spTree>
    <p:extLst>
      <p:ext uri="{BB962C8B-B14F-4D97-AF65-F5344CB8AC3E}">
        <p14:creationId xmlns:p14="http://schemas.microsoft.com/office/powerpoint/2010/main" val="2438798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577402-3331-4271-BFA5-E23C43E2C9C1}" type="slidenum">
              <a:rPr lang="en-US"/>
              <a:pPr>
                <a:spcBef>
                  <a:spcPct val="0"/>
                </a:spcBef>
              </a:pPr>
              <a:t>1</a:t>
            </a:fld>
            <a:endParaRPr 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bg-BG" smtClean="0">
              <a:latin typeface="Arial" panose="020B0604020202020204" pitchFamily="34" charset="0"/>
            </a:endParaRPr>
          </a:p>
        </p:txBody>
      </p:sp>
    </p:spTree>
    <p:extLst>
      <p:ext uri="{BB962C8B-B14F-4D97-AF65-F5344CB8AC3E}">
        <p14:creationId xmlns:p14="http://schemas.microsoft.com/office/powerpoint/2010/main" val="180411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r>
              <a:rPr lang="bg-BG" smtClean="0">
                <a:latin typeface="Arial" panose="020B0604020202020204" pitchFamily="34" charset="0"/>
              </a:rPr>
              <a:t>Върху дъното, освен шината, са монтирани </a:t>
            </a:r>
            <a:r>
              <a:rPr lang="bg-BG" b="1" i="1" smtClean="0">
                <a:latin typeface="Arial" panose="020B0604020202020204" pitchFamily="34" charset="0"/>
              </a:rPr>
              <a:t>централният процесор, оперативната памет, </a:t>
            </a:r>
            <a:r>
              <a:rPr lang="bg-BG" smtClean="0">
                <a:latin typeface="Arial" panose="020B0604020202020204" pitchFamily="34" charset="0"/>
              </a:rPr>
              <a:t>куплунгите за присъединяване на </a:t>
            </a:r>
            <a:r>
              <a:rPr lang="bg-BG" b="1" i="1" smtClean="0">
                <a:latin typeface="Arial" panose="020B0604020202020204" pitchFamily="34" charset="0"/>
              </a:rPr>
              <a:t>входно/изходните устройства</a:t>
            </a:r>
            <a:r>
              <a:rPr lang="bg-BG" smtClean="0">
                <a:latin typeface="Arial" panose="020B0604020202020204" pitchFamily="34" charset="0"/>
              </a:rPr>
              <a:t> и още много други части на компютъра. Важна характеристика на комуникационната шина е </a:t>
            </a:r>
            <a:r>
              <a:rPr lang="bg-BG" b="1" i="1" smtClean="0">
                <a:latin typeface="Arial" panose="020B0604020202020204" pitchFamily="34" charset="0"/>
              </a:rPr>
              <a:t>скоростта </a:t>
            </a:r>
            <a:r>
              <a:rPr lang="bg-BG" smtClean="0">
                <a:latin typeface="Arial" panose="020B0604020202020204" pitchFamily="34" charset="0"/>
              </a:rPr>
              <a:t>на обмен на данните, която тя осигурява. До голяма степен мярка за скоростта на шината е нейната </a:t>
            </a:r>
            <a:r>
              <a:rPr lang="bg-BG" b="1" i="1" smtClean="0">
                <a:latin typeface="Arial" panose="020B0604020202020204" pitchFamily="34" charset="0"/>
              </a:rPr>
              <a:t>работна честота. </a:t>
            </a:r>
            <a:r>
              <a:rPr lang="bg-BG" smtClean="0">
                <a:latin typeface="Arial" panose="020B0604020202020204" pitchFamily="34" charset="0"/>
              </a:rPr>
              <a:t>За широко разпространените на пазара персонални компютри тази характеристика е от порядъка на 200-300 МНх (мегахерца). </a:t>
            </a:r>
          </a:p>
        </p:txBody>
      </p:sp>
      <p:sp>
        <p:nvSpPr>
          <p:cNvPr id="16388"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09B17D7-28B4-4224-ABF4-380FDC9ED1D2}" type="slidenum">
              <a:rPr lang="en-US" sz="1200"/>
              <a:pPr/>
              <a:t>11</a:t>
            </a:fld>
            <a:endParaRPr lang="en-US" sz="1200"/>
          </a:p>
        </p:txBody>
      </p:sp>
    </p:spTree>
    <p:extLst>
      <p:ext uri="{BB962C8B-B14F-4D97-AF65-F5344CB8AC3E}">
        <p14:creationId xmlns:p14="http://schemas.microsoft.com/office/powerpoint/2010/main" val="3059155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r>
              <a:rPr lang="bg-BG" smtClean="0">
                <a:latin typeface="Arial" panose="020B0604020202020204" pitchFamily="34" charset="0"/>
              </a:rPr>
              <a:t>Скоростта на ЦП е най-важната му характеристика. Както и при шината, мярка за скоростта може да бъде </a:t>
            </a:r>
            <a:r>
              <a:rPr lang="bg-BG" b="1" i="1" smtClean="0">
                <a:latin typeface="Arial" panose="020B0604020202020204" pitchFamily="34" charset="0"/>
              </a:rPr>
              <a:t>работната честота на процесора. </a:t>
            </a:r>
            <a:r>
              <a:rPr lang="bg-BG" smtClean="0">
                <a:latin typeface="Arial" panose="020B0604020202020204" pitchFamily="34" charset="0"/>
              </a:rPr>
              <a:t>Днес вече са обичайни честоти на процесорите от 2-3</a:t>
            </a:r>
            <a:r>
              <a:rPr lang="en-US" smtClean="0">
                <a:latin typeface="Arial" panose="020B0604020202020204" pitchFamily="34" charset="0"/>
              </a:rPr>
              <a:t> GHz</a:t>
            </a:r>
            <a:r>
              <a:rPr lang="bg-BG" smtClean="0">
                <a:latin typeface="Arial" panose="020B0604020202020204" pitchFamily="34" charset="0"/>
              </a:rPr>
              <a:t> (гигахерца). За съжаление, работната честота на процесорите не може да бъде увеличавана безкрайно (поради естествени природни ограничения). Една от възможностите да се увеличи скоростта на процесора е, да бъде снабден със специализирана памет, достъпът до която е много по-бърз от достъпа до ОП, и в която да се съхраняват често употребявани данни. Такава памет се нарича </a:t>
            </a:r>
            <a:r>
              <a:rPr lang="bg-BG" b="1" i="1" smtClean="0">
                <a:latin typeface="Arial" panose="020B0604020202020204" pitchFamily="34" charset="0"/>
              </a:rPr>
              <a:t>кеш </a:t>
            </a:r>
            <a:r>
              <a:rPr lang="bg-BG" smtClean="0">
                <a:latin typeface="Arial" panose="020B0604020202020204" pitchFamily="34" charset="0"/>
              </a:rPr>
              <a:t>(от англ. </a:t>
            </a:r>
            <a:r>
              <a:rPr lang="en-US" b="1" i="1" smtClean="0">
                <a:latin typeface="Arial" panose="020B0604020202020204" pitchFamily="34" charset="0"/>
              </a:rPr>
              <a:t>cache</a:t>
            </a:r>
            <a:r>
              <a:rPr lang="bg-BG" i="1" smtClean="0">
                <a:latin typeface="Arial" panose="020B0604020202020204" pitchFamily="34" charset="0"/>
              </a:rPr>
              <a:t> — </a:t>
            </a:r>
            <a:r>
              <a:rPr lang="bg-BG" smtClean="0">
                <a:latin typeface="Arial" panose="020B0604020202020204" pitchFamily="34" charset="0"/>
              </a:rPr>
              <a:t>таен склад, сейф). Друга възможност да се увеличи бързодействието на компютъра е да му се поставят </a:t>
            </a:r>
            <a:r>
              <a:rPr lang="bg-BG" b="1" smtClean="0">
                <a:latin typeface="Arial" panose="020B0604020202020204" pitchFamily="34" charset="0"/>
              </a:rPr>
              <a:t>няколко процесора. </a:t>
            </a:r>
            <a:r>
              <a:rPr lang="bg-BG" smtClean="0">
                <a:latin typeface="Arial" panose="020B0604020202020204" pitchFamily="34" charset="0"/>
              </a:rPr>
              <a:t>Съществуват специализирани компютри с 16, 128. 1024 и повече процесора, но за обикновения потребител такива КС са много скъпи. В последните години се появи сравнително евтино </a:t>
            </a:r>
            <a:r>
              <a:rPr lang="bg-BG" b="1" i="1" smtClean="0">
                <a:latin typeface="Arial" panose="020B0604020202020204" pitchFamily="34" charset="0"/>
              </a:rPr>
              <a:t>„двуядрово" </a:t>
            </a:r>
            <a:r>
              <a:rPr lang="bg-BG" smtClean="0">
                <a:latin typeface="Arial" panose="020B0604020202020204" pitchFamily="34" charset="0"/>
              </a:rPr>
              <a:t>устройство (Со</a:t>
            </a:r>
            <a:r>
              <a:rPr lang="en-US" smtClean="0">
                <a:latin typeface="Arial" panose="020B0604020202020204" pitchFamily="34" charset="0"/>
              </a:rPr>
              <a:t>r</a:t>
            </a:r>
            <a:r>
              <a:rPr lang="bg-BG" smtClean="0">
                <a:latin typeface="Arial" panose="020B0604020202020204" pitchFamily="34" charset="0"/>
              </a:rPr>
              <a:t>е 2 на фирмата </a:t>
            </a:r>
            <a:r>
              <a:rPr lang="en-US" smtClean="0">
                <a:latin typeface="Arial" panose="020B0604020202020204" pitchFamily="34" charset="0"/>
              </a:rPr>
              <a:t>Intel</a:t>
            </a:r>
            <a:r>
              <a:rPr lang="bg-BG" smtClean="0">
                <a:latin typeface="Arial" panose="020B0604020202020204" pitchFamily="34" charset="0"/>
              </a:rPr>
              <a:t>), което съчетава в себе си два процесора. По тази технология могат да се произведат 4-ядрови, 8-ядрови, и т.н. процесори. Скоро масово разпространените компютри ще са с многоядрови процесори.</a:t>
            </a:r>
          </a:p>
          <a:p>
            <a:endParaRPr lang="bg-BG" smtClean="0">
              <a:latin typeface="Arial" panose="020B0604020202020204" pitchFamily="34" charset="0"/>
            </a:endParaRPr>
          </a:p>
        </p:txBody>
      </p:sp>
      <p:sp>
        <p:nvSpPr>
          <p:cNvPr id="18436"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E84905A-5AA2-4E8F-841A-81437A3D6AA2}" type="slidenum">
              <a:rPr lang="en-US" sz="1200"/>
              <a:pPr/>
              <a:t>12</a:t>
            </a:fld>
            <a:endParaRPr lang="en-US" sz="1200"/>
          </a:p>
        </p:txBody>
      </p:sp>
    </p:spTree>
    <p:extLst>
      <p:ext uri="{BB962C8B-B14F-4D97-AF65-F5344CB8AC3E}">
        <p14:creationId xmlns:p14="http://schemas.microsoft.com/office/powerpoint/2010/main" val="4262416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r>
              <a:rPr lang="bg-BG" smtClean="0">
                <a:latin typeface="Arial" panose="020B0604020202020204" pitchFamily="34" charset="0"/>
              </a:rPr>
              <a:t>Работата с входните и изходните устройства е сложна и би отнела голяма част от времето на ЦП, намалявайки производителността му. Затова управлението на входните и изходните устройства е възложено на специализирани устройства, наречени </a:t>
            </a:r>
            <a:r>
              <a:rPr lang="bg-BG" b="1" i="1" smtClean="0">
                <a:latin typeface="Arial" panose="020B0604020202020204" pitchFamily="34" charset="0"/>
              </a:rPr>
              <a:t>контролери. </a:t>
            </a:r>
            <a:r>
              <a:rPr lang="bg-BG" smtClean="0">
                <a:latin typeface="Arial" panose="020B0604020202020204" pitchFamily="34" charset="0"/>
              </a:rPr>
              <a:t>Тъй като често те са във формата на платки, подобни на дъното, в живота ги наричат и </a:t>
            </a:r>
            <a:r>
              <a:rPr lang="bg-BG" b="1" i="1" smtClean="0">
                <a:latin typeface="Arial" panose="020B0604020202020204" pitchFamily="34" charset="0"/>
              </a:rPr>
              <a:t>карти. </a:t>
            </a:r>
            <a:r>
              <a:rPr lang="bg-BG" smtClean="0">
                <a:latin typeface="Arial" panose="020B0604020202020204" pitchFamily="34" charset="0"/>
              </a:rPr>
              <a:t>Вече сме говорили за звуковата карта, видеокартата и мрежовата карта. Добре е да се знае, че подобни контролери управляват работата на всяко устройство (или група от еднотипни устройства), включително ЦП и ОП. Неизбежен елемент от управлението на входно-изходните устройства са и специализираните програми, наречени </a:t>
            </a:r>
            <a:r>
              <a:rPr lang="bg-BG" b="1" i="1" smtClean="0">
                <a:latin typeface="Arial" panose="020B0604020202020204" pitchFamily="34" charset="0"/>
              </a:rPr>
              <a:t>драйвъри </a:t>
            </a:r>
            <a:r>
              <a:rPr lang="bg-BG" smtClean="0">
                <a:latin typeface="Arial" panose="020B0604020202020204" pitchFamily="34" charset="0"/>
              </a:rPr>
              <a:t>(от англ. </a:t>
            </a:r>
            <a:r>
              <a:rPr lang="en-US" b="1" i="1" smtClean="0">
                <a:latin typeface="Arial" panose="020B0604020202020204" pitchFamily="34" charset="0"/>
              </a:rPr>
              <a:t>drive</a:t>
            </a:r>
            <a:r>
              <a:rPr lang="bg-BG" i="1" smtClean="0">
                <a:latin typeface="Arial" panose="020B0604020202020204" pitchFamily="34" charset="0"/>
              </a:rPr>
              <a:t> - </a:t>
            </a:r>
            <a:r>
              <a:rPr lang="bg-BG" smtClean="0">
                <a:latin typeface="Arial" panose="020B0604020202020204" pitchFamily="34" charset="0"/>
              </a:rPr>
              <a:t>управлявам). Всяко конкретно устройство си има особености, които ОС и приложните програми не могат да познават, затова за работата с него трябва да е налице и съответната програма-драйвър.</a:t>
            </a:r>
          </a:p>
          <a:p>
            <a:endParaRPr lang="bg-BG" smtClean="0">
              <a:latin typeface="Arial" panose="020B0604020202020204" pitchFamily="34" charset="0"/>
            </a:endParaRPr>
          </a:p>
        </p:txBody>
      </p:sp>
      <p:sp>
        <p:nvSpPr>
          <p:cNvPr id="23556"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C1521F5-C7F5-4523-8852-C02E55C7CC03}" type="slidenum">
              <a:rPr lang="en-US" sz="1200"/>
              <a:pPr/>
              <a:t>16</a:t>
            </a:fld>
            <a:endParaRPr lang="en-US" sz="1200"/>
          </a:p>
        </p:txBody>
      </p:sp>
    </p:spTree>
    <p:extLst>
      <p:ext uri="{BB962C8B-B14F-4D97-AF65-F5344CB8AC3E}">
        <p14:creationId xmlns:p14="http://schemas.microsoft.com/office/powerpoint/2010/main" val="1057714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bg-BG"/>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bg-BG"/>
          </a:p>
        </p:txBody>
      </p:sp>
      <p:sp>
        <p:nvSpPr>
          <p:cNvPr id="8195"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smtClean="0"/>
              <a:t>Click to edit Master title style</a:t>
            </a:r>
          </a:p>
        </p:txBody>
      </p:sp>
      <p:sp>
        <p:nvSpPr>
          <p:cNvPr id="8196"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smtClean="0"/>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dirty="0"/>
          </a:p>
        </p:txBody>
      </p:sp>
      <p:sp>
        <p:nvSpPr>
          <p:cNvPr id="39" name="Rectangle 6"/>
          <p:cNvSpPr>
            <a:spLocks noGrp="1" noChangeArrowheads="1"/>
          </p:cNvSpPr>
          <p:nvPr>
            <p:ph type="ftr" sz="quarter" idx="11"/>
          </p:nvPr>
        </p:nvSpPr>
        <p:spPr/>
        <p:txBody>
          <a:bodyPr/>
          <a:lstStyle>
            <a:lvl1pPr>
              <a:defRPr/>
            </a:lvl1pPr>
          </a:lstStyle>
          <a:p>
            <a:pPr>
              <a:defRPr/>
            </a:pPr>
            <a:r>
              <a:rPr lang="ru-RU" altLang="en-US" smtClean="0"/>
              <a:t>Технически параметри на частите на КС - Л. Дерменджиева</a:t>
            </a:r>
            <a:endParaRPr lang="en-US" altLang="en-US"/>
          </a:p>
        </p:txBody>
      </p:sp>
      <p:sp>
        <p:nvSpPr>
          <p:cNvPr id="40" name="Rectangle 7"/>
          <p:cNvSpPr>
            <a:spLocks noGrp="1" noChangeArrowheads="1"/>
          </p:cNvSpPr>
          <p:nvPr>
            <p:ph type="sldNum" sz="quarter" idx="12"/>
          </p:nvPr>
        </p:nvSpPr>
        <p:spPr/>
        <p:txBody>
          <a:bodyPr/>
          <a:lstStyle>
            <a:lvl1pPr>
              <a:defRPr smtClean="0"/>
            </a:lvl1pPr>
          </a:lstStyle>
          <a:p>
            <a:pPr>
              <a:defRPr/>
            </a:pPr>
            <a:fld id="{A88FD1D2-A179-4C3C-9DC2-D21CAE23C0EC}" type="slidenum">
              <a:rPr lang="en-US" altLang="en-US"/>
              <a:pPr>
                <a:defRPr/>
              </a:pPr>
              <a:t>‹#›</a:t>
            </a:fld>
            <a:endParaRPr lang="en-US" altLang="en-US"/>
          </a:p>
        </p:txBody>
      </p:sp>
    </p:spTree>
    <p:extLst>
      <p:ext uri="{BB962C8B-B14F-4D97-AF65-F5344CB8AC3E}">
        <p14:creationId xmlns:p14="http://schemas.microsoft.com/office/powerpoint/2010/main" val="661109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r>
              <a:rPr lang="ru-RU" altLang="en-US" smtClean="0"/>
              <a:t>Технически параметри на частите на КС - Л. Дерменджиева</a:t>
            </a: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1023F6D9-3A0D-4525-AF09-103FD9AB9947}" type="slidenum">
              <a:rPr lang="en-US" altLang="en-US"/>
              <a:pPr>
                <a:defRPr/>
              </a:pPr>
              <a:t>‹#›</a:t>
            </a:fld>
            <a:endParaRPr lang="en-US" altLang="en-US"/>
          </a:p>
        </p:txBody>
      </p:sp>
    </p:spTree>
    <p:extLst>
      <p:ext uri="{BB962C8B-B14F-4D97-AF65-F5344CB8AC3E}">
        <p14:creationId xmlns:p14="http://schemas.microsoft.com/office/powerpoint/2010/main" val="3617631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r>
              <a:rPr lang="ru-RU" altLang="en-US" smtClean="0"/>
              <a:t>Технически параметри на частите на КС - Л. Дерменджиева</a:t>
            </a: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3C241F0A-9157-4512-8AEB-A702A3B5E7DF}" type="slidenum">
              <a:rPr lang="en-US" altLang="en-US"/>
              <a:pPr>
                <a:defRPr/>
              </a:pPr>
              <a:t>‹#›</a:t>
            </a:fld>
            <a:endParaRPr lang="en-US" altLang="en-US"/>
          </a:p>
        </p:txBody>
      </p:sp>
    </p:spTree>
    <p:extLst>
      <p:ext uri="{BB962C8B-B14F-4D97-AF65-F5344CB8AC3E}">
        <p14:creationId xmlns:p14="http://schemas.microsoft.com/office/powerpoint/2010/main" val="1776502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bg-BG"/>
          </a:p>
        </p:txBody>
      </p:sp>
      <p:sp>
        <p:nvSpPr>
          <p:cNvPr id="3" name="Table Placeholder 2"/>
          <p:cNvSpPr>
            <a:spLocks noGrp="1"/>
          </p:cNvSpPr>
          <p:nvPr>
            <p:ph type="tbl" idx="1"/>
          </p:nvPr>
        </p:nvSpPr>
        <p:spPr>
          <a:xfrm>
            <a:off x="457200" y="1719263"/>
            <a:ext cx="8229600" cy="4411662"/>
          </a:xfrm>
        </p:spPr>
        <p:txBody>
          <a:bodyPr/>
          <a:lstStyle/>
          <a:p>
            <a:pPr lvl="0"/>
            <a:endParaRPr lang="bg-BG"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r>
              <a:rPr lang="ru-RU" altLang="en-US" smtClean="0"/>
              <a:t>Технически параметри на частите на КС - Л. Дерменджиева</a:t>
            </a: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E0B9A672-DEE1-4703-9DDC-905FE9AB7ADD}" type="slidenum">
              <a:rPr lang="en-US" altLang="en-US"/>
              <a:pPr>
                <a:defRPr/>
              </a:pPr>
              <a:t>‹#›</a:t>
            </a:fld>
            <a:endParaRPr lang="en-US" altLang="en-US"/>
          </a:p>
        </p:txBody>
      </p:sp>
    </p:spTree>
    <p:extLst>
      <p:ext uri="{BB962C8B-B14F-4D97-AF65-F5344CB8AC3E}">
        <p14:creationId xmlns:p14="http://schemas.microsoft.com/office/powerpoint/2010/main" val="3208666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Rectangle 6"/>
          <p:cNvSpPr>
            <a:spLocks noGrp="1" noChangeArrowheads="1"/>
          </p:cNvSpPr>
          <p:nvPr>
            <p:ph type="ftr" sz="quarter" idx="11"/>
          </p:nvPr>
        </p:nvSpPr>
        <p:spPr>
          <a:xfrm>
            <a:off x="2781300" y="6248400"/>
            <a:ext cx="2895600" cy="457200"/>
          </a:xfrm>
          <a:ln/>
        </p:spPr>
        <p:txBody>
          <a:bodyPr/>
          <a:lstStyle>
            <a:lvl1pPr>
              <a:defRPr/>
            </a:lvl1pPr>
          </a:lstStyle>
          <a:p>
            <a:pPr>
              <a:defRPr/>
            </a:pPr>
            <a:r>
              <a:rPr lang="ru-RU" altLang="en-US" smtClean="0"/>
              <a:t>Технически параметри на частите на КС - Л. Дерменджиева</a:t>
            </a: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EB12E05C-C407-46AC-92EE-80A9537A8745}" type="slidenum">
              <a:rPr lang="en-US" altLang="en-US"/>
              <a:pPr>
                <a:defRPr/>
              </a:pPr>
              <a:t>‹#›</a:t>
            </a:fld>
            <a:endParaRPr lang="en-US" altLang="en-US"/>
          </a:p>
        </p:txBody>
      </p:sp>
    </p:spTree>
    <p:extLst>
      <p:ext uri="{BB962C8B-B14F-4D97-AF65-F5344CB8AC3E}">
        <p14:creationId xmlns:p14="http://schemas.microsoft.com/office/powerpoint/2010/main" val="1850456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r>
              <a:rPr lang="ru-RU" altLang="en-US" smtClean="0"/>
              <a:t>Технически параметри на частите на КС - Л. Дерменджиева</a:t>
            </a: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C8A29A3A-1D93-4F16-B2BC-2B70142E595D}" type="slidenum">
              <a:rPr lang="en-US" altLang="en-US"/>
              <a:pPr>
                <a:defRPr/>
              </a:pPr>
              <a:t>‹#›</a:t>
            </a:fld>
            <a:endParaRPr lang="en-US" altLang="en-US"/>
          </a:p>
        </p:txBody>
      </p:sp>
    </p:spTree>
    <p:extLst>
      <p:ext uri="{BB962C8B-B14F-4D97-AF65-F5344CB8AC3E}">
        <p14:creationId xmlns:p14="http://schemas.microsoft.com/office/powerpoint/2010/main" val="985840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Rectangle 7"/>
          <p:cNvSpPr>
            <a:spLocks noGrp="1" noChangeArrowheads="1"/>
          </p:cNvSpPr>
          <p:nvPr>
            <p:ph type="sldNum" sz="quarter" idx="12"/>
          </p:nvPr>
        </p:nvSpPr>
        <p:spPr>
          <a:ln/>
        </p:spPr>
        <p:txBody>
          <a:bodyPr/>
          <a:lstStyle>
            <a:lvl1pPr>
              <a:defRPr/>
            </a:lvl1pPr>
          </a:lstStyle>
          <a:p>
            <a:pPr>
              <a:defRPr/>
            </a:pPr>
            <a:fld id="{4D3586DF-33DF-4413-8E26-7B5570B1AFCF}" type="slidenum">
              <a:rPr lang="en-US" altLang="en-US"/>
              <a:pPr>
                <a:defRPr/>
              </a:pPr>
              <a:t>‹#›</a:t>
            </a:fld>
            <a:endParaRPr lang="en-US" altLang="en-US"/>
          </a:p>
        </p:txBody>
      </p:sp>
      <p:sp>
        <p:nvSpPr>
          <p:cNvPr id="8" name="Rectangle 5"/>
          <p:cNvSpPr>
            <a:spLocks noGrp="1" noChangeArrowheads="1"/>
          </p:cNvSpPr>
          <p:nvPr>
            <p:ph type="dt" sz="half" idx="13"/>
          </p:nvPr>
        </p:nvSpPr>
        <p:spPr bwMode="auto">
          <a:xfrm>
            <a:off x="609600" y="64008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ltLang="en-US" dirty="0"/>
          </a:p>
        </p:txBody>
      </p:sp>
    </p:spTree>
    <p:extLst>
      <p:ext uri="{BB962C8B-B14F-4D97-AF65-F5344CB8AC3E}">
        <p14:creationId xmlns:p14="http://schemas.microsoft.com/office/powerpoint/2010/main" val="1713996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8" name="Rectangle 6"/>
          <p:cNvSpPr>
            <a:spLocks noGrp="1" noChangeArrowheads="1"/>
          </p:cNvSpPr>
          <p:nvPr>
            <p:ph type="ftr" sz="quarter" idx="11"/>
          </p:nvPr>
        </p:nvSpPr>
        <p:spPr>
          <a:xfrm>
            <a:off x="3049588" y="6394174"/>
            <a:ext cx="2895600" cy="457200"/>
          </a:xfrm>
          <a:ln/>
        </p:spPr>
        <p:txBody>
          <a:bodyPr/>
          <a:lstStyle>
            <a:lvl1pPr>
              <a:defRPr/>
            </a:lvl1pPr>
          </a:lstStyle>
          <a:p>
            <a:pPr>
              <a:defRPr/>
            </a:pPr>
            <a:r>
              <a:rPr lang="ru-RU" altLang="en-US" smtClean="0"/>
              <a:t>Технически параметри на частите на КС - Л. Дерменджиева</a:t>
            </a: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A324113E-AE14-40A0-B438-F4FFD58A64EC}" type="slidenum">
              <a:rPr lang="en-US" altLang="en-US"/>
              <a:pPr>
                <a:defRPr/>
              </a:pPr>
              <a:t>‹#›</a:t>
            </a:fld>
            <a:endParaRPr lang="en-US" altLang="en-US"/>
          </a:p>
        </p:txBody>
      </p:sp>
      <p:sp>
        <p:nvSpPr>
          <p:cNvPr id="10" name="Rectangle 5"/>
          <p:cNvSpPr>
            <a:spLocks noGrp="1" noChangeArrowheads="1"/>
          </p:cNvSpPr>
          <p:nvPr>
            <p:ph type="dt" sz="half" idx="13"/>
          </p:nvPr>
        </p:nvSpPr>
        <p:spPr bwMode="auto">
          <a:xfrm>
            <a:off x="609600" y="64008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ltLang="en-US" dirty="0"/>
          </a:p>
        </p:txBody>
      </p:sp>
    </p:spTree>
    <p:extLst>
      <p:ext uri="{BB962C8B-B14F-4D97-AF65-F5344CB8AC3E}">
        <p14:creationId xmlns:p14="http://schemas.microsoft.com/office/powerpoint/2010/main" val="295757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r>
              <a:rPr lang="ru-RU" altLang="en-US" smtClean="0"/>
              <a:t>Технически параметри на частите на КС - Л. Дерменджиева</a:t>
            </a: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C1D2EE76-435A-462B-B326-A293A00BB472}" type="slidenum">
              <a:rPr lang="en-US" altLang="en-US"/>
              <a:pPr>
                <a:defRPr/>
              </a:pPr>
              <a:t>‹#›</a:t>
            </a:fld>
            <a:endParaRPr lang="en-US" altLang="en-US"/>
          </a:p>
        </p:txBody>
      </p:sp>
    </p:spTree>
    <p:extLst>
      <p:ext uri="{BB962C8B-B14F-4D97-AF65-F5344CB8AC3E}">
        <p14:creationId xmlns:p14="http://schemas.microsoft.com/office/powerpoint/2010/main" val="3407878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r>
              <a:rPr lang="ru-RU" altLang="en-US" smtClean="0"/>
              <a:t>Технически параметри на частите на КС - Л. Дерменджиева</a:t>
            </a: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2C4F6FA2-B3C5-479E-8FC8-9F2A7F086971}" type="slidenum">
              <a:rPr lang="en-US" altLang="en-US"/>
              <a:pPr>
                <a:defRPr/>
              </a:pPr>
              <a:t>‹#›</a:t>
            </a:fld>
            <a:endParaRPr lang="en-US" altLang="en-US"/>
          </a:p>
        </p:txBody>
      </p:sp>
    </p:spTree>
    <p:extLst>
      <p:ext uri="{BB962C8B-B14F-4D97-AF65-F5344CB8AC3E}">
        <p14:creationId xmlns:p14="http://schemas.microsoft.com/office/powerpoint/2010/main" val="3042500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r>
              <a:rPr lang="ru-RU" altLang="en-US" smtClean="0"/>
              <a:t>Технически параметри на частите на КС - Л. Дерменджиева</a:t>
            </a: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EFD4FF31-C057-4CE3-B5E8-78A2964F0F83}" type="slidenum">
              <a:rPr lang="en-US" altLang="en-US"/>
              <a:pPr>
                <a:defRPr/>
              </a:pPr>
              <a:t>‹#›</a:t>
            </a:fld>
            <a:endParaRPr lang="en-US" altLang="en-US"/>
          </a:p>
        </p:txBody>
      </p:sp>
    </p:spTree>
    <p:extLst>
      <p:ext uri="{BB962C8B-B14F-4D97-AF65-F5344CB8AC3E}">
        <p14:creationId xmlns:p14="http://schemas.microsoft.com/office/powerpoint/2010/main" val="2815111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r>
              <a:rPr lang="ru-RU" altLang="en-US" smtClean="0"/>
              <a:t>Технически параметри на частите на КС - Л. Дерменджиева</a:t>
            </a: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44CD3291-156C-4F27-9668-7078198D5A0D}" type="slidenum">
              <a:rPr lang="en-US" altLang="en-US"/>
              <a:pPr>
                <a:defRPr/>
              </a:pPr>
              <a:t>‹#›</a:t>
            </a:fld>
            <a:endParaRPr lang="en-US" altLang="en-US"/>
          </a:p>
        </p:txBody>
      </p:sp>
    </p:spTree>
    <p:extLst>
      <p:ext uri="{BB962C8B-B14F-4D97-AF65-F5344CB8AC3E}">
        <p14:creationId xmlns:p14="http://schemas.microsoft.com/office/powerpoint/2010/main" val="1931318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bg-BG"/>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3"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ltLang="en-US" dirty="0"/>
          </a:p>
        </p:txBody>
      </p:sp>
      <p:sp>
        <p:nvSpPr>
          <p:cNvPr id="7174"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r>
              <a:rPr lang="ru-RU" altLang="en-US" smtClean="0"/>
              <a:t>Технически параметри на частите на КС - Л. Дерменджиева</a:t>
            </a:r>
            <a:endParaRPr lang="en-US" altLang="en-US" dirty="0"/>
          </a:p>
        </p:txBody>
      </p:sp>
      <p:sp>
        <p:nvSpPr>
          <p:cNvPr id="7175"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4C101064-DE50-4C72-BDFD-E75BAF51306E}" type="slidenum">
              <a:rPr lang="en-US" altLang="en-US"/>
              <a:pPr>
                <a:defRPr/>
              </a:pPr>
              <a:t>‹#›</a:t>
            </a:fld>
            <a:endParaRPr lang="en-US" altLang="en-US"/>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035" name="Oval 11"/>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036" name="Oval 12"/>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037" name="Oval 13"/>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038" name="Oval 14"/>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039" name="Oval 15"/>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040" name="Oval 16"/>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041" name="Oval 17"/>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042" name="Oval 18"/>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043" name="Oval 19"/>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044" name="Oval 20"/>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047" name="Oval 23"/>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048" name="Oval 24"/>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051" name="Oval 27"/>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052" name="Oval 28"/>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056" name="Oval 32"/>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057" name="Oval 33"/>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058" name="Oval 34"/>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059" name="Oval 35"/>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060" name="Oval 36"/>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061" name="Oval 37"/>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sp>
          <p:nvSpPr>
            <p:cNvPr id="1063" name="Oval 39"/>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bg-BG" smtClean="0"/>
            </a:p>
          </p:txBody>
        </p:sp>
      </p:grpSp>
    </p:spTree>
  </p:cSld>
  <p:clrMap bg1="lt1" tx1="dk1" bg2="lt2" tx2="dk2" accent1="accent1" accent2="accent2" accent3="accent3" accent4="accent4" accent5="accent5" accent6="accent6" hlink="hlink" folHlink="folHlink"/>
  <p:sldLayoutIdLst>
    <p:sldLayoutId id="214748370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iming>
    <p:tnLst>
      <p:par>
        <p:cTn id="1" dur="indefinite" restart="never" nodeType="tmRoot"/>
      </p:par>
    </p:tnLst>
  </p:timing>
  <p:hf sldNum="0" hdr="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3" Type="http://schemas.openxmlformats.org/officeDocument/2006/relationships/image" Target="http://www-it.fmi.uni-sofia.bg/redisinfo/courses/modules/module1/parts/module1/swfs/Part1/1_6/hard.gif"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http://www-it.fmi.uni-sofia.bg/redisinfo/courses/modules/module1/parts/module1/swfs/Part1/1_6/disk.gi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images.google.bg/imgres?imgurl=http://www.comandati.ro/images/lx300p.jpg&amp;imgrefurl=http://www.kaldata.com/forums/lofiversion/index.php/t66269.html&amp;h=374&amp;w=401&amp;sz=32&amp;hl=bg&amp;start=2&amp;tbnid=o8s3fBtjItWsAM:&amp;tbnh=116&amp;tbnw=124&amp;prev=/images?q=%D0%BC%D0%B0%D1%82%D1%80%D0%B8%D1%87%D0%B5%D0%BD+%D0%BF%D1%80%D0%B8%D0%BD%D1%82%D0%B5%D1%80&amp;gbv=2&amp;svnum=10&amp;hl=bg"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http://tbn0.google.com/images?q=tbn:o8s3fBtjItWsAM:http://www.comandati.ro/images/lx300p.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dt" sz="quarter" idx="10"/>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000" dirty="0" smtClean="0"/>
          </a:p>
        </p:txBody>
      </p:sp>
      <p:sp>
        <p:nvSpPr>
          <p:cNvPr id="4099" name="Rectangle 2"/>
          <p:cNvSpPr>
            <a:spLocks noGrp="1" noChangeArrowheads="1"/>
          </p:cNvSpPr>
          <p:nvPr>
            <p:ph type="ctrTitle"/>
          </p:nvPr>
        </p:nvSpPr>
        <p:spPr>
          <a:xfrm>
            <a:off x="611188" y="765175"/>
            <a:ext cx="7847012" cy="1943100"/>
          </a:xfrm>
        </p:spPr>
        <p:txBody>
          <a:bodyPr/>
          <a:lstStyle/>
          <a:p>
            <a:pPr algn="l" eaLnBrk="1" hangingPunct="1"/>
            <a:r>
              <a:rPr lang="bg-BG" sz="4400" smtClean="0">
                <a:latin typeface="Times New Roman" panose="02020603050405020304" pitchFamily="18" charset="0"/>
              </a:rPr>
              <a:t>КОМПЮТЪРНА</a:t>
            </a:r>
            <a:br>
              <a:rPr lang="bg-BG" sz="4400" smtClean="0">
                <a:latin typeface="Times New Roman" panose="02020603050405020304" pitchFamily="18" charset="0"/>
              </a:rPr>
            </a:br>
            <a:r>
              <a:rPr lang="bg-BG" sz="4400" smtClean="0">
                <a:latin typeface="Times New Roman" panose="02020603050405020304" pitchFamily="18" charset="0"/>
              </a:rPr>
              <a:t> СИСТЕМА</a:t>
            </a:r>
            <a:endParaRPr lang="en-US" sz="4400" smtClean="0">
              <a:latin typeface="Times New Roman" panose="02020603050405020304" pitchFamily="18" charset="0"/>
            </a:endParaRPr>
          </a:p>
        </p:txBody>
      </p:sp>
      <p:sp>
        <p:nvSpPr>
          <p:cNvPr id="4100" name="Rectangle 3"/>
          <p:cNvSpPr>
            <a:spLocks noGrp="1" noChangeArrowheads="1"/>
          </p:cNvSpPr>
          <p:nvPr>
            <p:ph type="subTitle" idx="1"/>
          </p:nvPr>
        </p:nvSpPr>
        <p:spPr>
          <a:xfrm>
            <a:off x="827088" y="3573463"/>
            <a:ext cx="6270625" cy="1838325"/>
          </a:xfrm>
        </p:spPr>
        <p:txBody>
          <a:bodyPr/>
          <a:lstStyle/>
          <a:p>
            <a:pPr algn="l" eaLnBrk="1" hangingPunct="1"/>
            <a:r>
              <a:rPr lang="bg-BG" sz="3600" smtClean="0">
                <a:latin typeface="Times New Roman" panose="02020603050405020304" pitchFamily="18" charset="0"/>
              </a:rPr>
              <a:t>Урок по ИТ за 7. клас</a:t>
            </a:r>
          </a:p>
        </p:txBody>
      </p:sp>
      <p:sp>
        <p:nvSpPr>
          <p:cNvPr id="2" name="Footer Placeholder 1"/>
          <p:cNvSpPr>
            <a:spLocks noGrp="1"/>
          </p:cNvSpPr>
          <p:nvPr>
            <p:ph type="ftr" sz="quarter" idx="11"/>
          </p:nvPr>
        </p:nvSpPr>
        <p:spPr/>
        <p:txBody>
          <a:bodyPr/>
          <a:lstStyle/>
          <a:p>
            <a:pPr>
              <a:defRPr/>
            </a:pPr>
            <a:r>
              <a:rPr lang="ru-RU" altLang="en-US" smtClean="0"/>
              <a:t>Технически параметри на частите на КС - Л. Дерменджиева</a:t>
            </a:r>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bg-BG" sz="4000" smtClean="0">
                <a:latin typeface="Times New Roman" panose="02020603050405020304" pitchFamily="18" charset="0"/>
              </a:rPr>
              <a:t>Принципна схема</a:t>
            </a:r>
            <a:endParaRPr lang="bg-BG" smtClean="0"/>
          </a:p>
        </p:txBody>
      </p:sp>
      <p:sp>
        <p:nvSpPr>
          <p:cNvPr id="14339" name="Content Placeholder 2"/>
          <p:cNvSpPr>
            <a:spLocks noGrp="1"/>
          </p:cNvSpPr>
          <p:nvPr>
            <p:ph idx="1"/>
          </p:nvPr>
        </p:nvSpPr>
        <p:spPr/>
        <p:txBody>
          <a:bodyPr/>
          <a:lstStyle/>
          <a:p>
            <a:pPr marL="0" indent="542925">
              <a:buFont typeface="Wingdings" panose="05000000000000000000" pitchFamily="2" charset="2"/>
              <a:buNone/>
            </a:pPr>
            <a:r>
              <a:rPr lang="bg-BG" smtClean="0"/>
              <a:t>Както се вижда на принципната схема, всички части на компютъра са свързани и обменят данни помежду си чрез </a:t>
            </a:r>
            <a:r>
              <a:rPr lang="bg-BG" b="1" i="1" smtClean="0"/>
              <a:t>комуникационната шина </a:t>
            </a:r>
            <a:r>
              <a:rPr lang="bg-BG" i="1" smtClean="0"/>
              <a:t>(бъс).</a:t>
            </a:r>
          </a:p>
          <a:p>
            <a:pPr marL="0" indent="542925">
              <a:buFont typeface="Wingdings" panose="05000000000000000000" pitchFamily="2" charset="2"/>
              <a:buNone/>
            </a:pPr>
            <a:r>
              <a:rPr lang="bg-BG" smtClean="0"/>
              <a:t>Тя е разположена върху </a:t>
            </a:r>
            <a:r>
              <a:rPr lang="bg-BG" b="1" i="1" smtClean="0"/>
              <a:t>електронна платка </a:t>
            </a:r>
            <a:r>
              <a:rPr lang="bg-BG" smtClean="0"/>
              <a:t>— пластмасов правоъгълник с необходимите проводници. </a:t>
            </a:r>
          </a:p>
        </p:txBody>
      </p:sp>
      <p:sp>
        <p:nvSpPr>
          <p:cNvPr id="14340" name="Date Placeholder 3"/>
          <p:cNvSpPr>
            <a:spLocks noGrp="1"/>
          </p:cNvSpPr>
          <p:nvPr>
            <p:ph type="dt" sz="quarter" idx="4294967295"/>
          </p:nvPr>
        </p:nvSpPr>
        <p:spPr>
          <a:xfrm>
            <a:off x="457200" y="6248400"/>
            <a:ext cx="2133600" cy="457200"/>
          </a:xfrm>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sz="1000" smtClean="0"/>
          </a:p>
        </p:txBody>
      </p:sp>
      <p:sp>
        <p:nvSpPr>
          <p:cNvPr id="2" name="Footer Placeholder 1"/>
          <p:cNvSpPr>
            <a:spLocks noGrp="1"/>
          </p:cNvSpPr>
          <p:nvPr>
            <p:ph type="ftr" sz="quarter" idx="11"/>
          </p:nvPr>
        </p:nvSpPr>
        <p:spPr/>
        <p:txBody>
          <a:bodyPr/>
          <a:lstStyle/>
          <a:p>
            <a:pPr>
              <a:defRPr/>
            </a:pPr>
            <a:r>
              <a:rPr lang="ru-RU" altLang="en-US" smtClean="0"/>
              <a:t>Технически параметри на частите на КС - Л. Дерменджиева</a:t>
            </a: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4"/>
          <p:cNvSpPr>
            <a:spLocks noGrp="1"/>
          </p:cNvSpPr>
          <p:nvPr>
            <p:ph type="dt" sz="quarter" idx="13"/>
          </p:nvPr>
        </p:nvSpPr>
        <p:spPr>
          <a:xfrm>
            <a:off x="457200" y="6248400"/>
            <a:ext cx="2133600" cy="457200"/>
          </a:xfrm>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000" smtClean="0"/>
          </a:p>
        </p:txBody>
      </p:sp>
      <p:sp>
        <p:nvSpPr>
          <p:cNvPr id="15363" name="Rectangle 2"/>
          <p:cNvSpPr>
            <a:spLocks noGrp="1" noChangeArrowheads="1"/>
          </p:cNvSpPr>
          <p:nvPr>
            <p:ph type="title"/>
          </p:nvPr>
        </p:nvSpPr>
        <p:spPr>
          <a:xfrm>
            <a:off x="315913" y="98425"/>
            <a:ext cx="7543800" cy="1295400"/>
          </a:xfrm>
        </p:spPr>
        <p:txBody>
          <a:bodyPr/>
          <a:lstStyle/>
          <a:p>
            <a:pPr marL="742950" indent="-742950" algn="ctr" eaLnBrk="1" hangingPunct="1"/>
            <a:r>
              <a:rPr lang="en-US" sz="4800" smtClean="0">
                <a:latin typeface="Times New Roman" panose="02020603050405020304" pitchFamily="18" charset="0"/>
              </a:rPr>
              <a:t/>
            </a:r>
            <a:br>
              <a:rPr lang="en-US" sz="4800" smtClean="0">
                <a:latin typeface="Times New Roman" panose="02020603050405020304" pitchFamily="18" charset="0"/>
              </a:rPr>
            </a:br>
            <a:r>
              <a:rPr lang="en-US" sz="4800" smtClean="0">
                <a:latin typeface="Times New Roman" panose="02020603050405020304" pitchFamily="18" charset="0"/>
              </a:rPr>
              <a:t> </a:t>
            </a:r>
            <a:r>
              <a:rPr lang="bg-BG" sz="4800" smtClean="0">
                <a:latin typeface="Times New Roman" panose="02020603050405020304" pitchFamily="18" charset="0"/>
              </a:rPr>
              <a:t>Дънна платка</a:t>
            </a:r>
            <a:endParaRPr lang="en-US" sz="4800" smtClean="0">
              <a:latin typeface="Times New Roman" panose="02020603050405020304" pitchFamily="18" charset="0"/>
            </a:endParaRPr>
          </a:p>
        </p:txBody>
      </p:sp>
      <p:sp>
        <p:nvSpPr>
          <p:cNvPr id="15364" name="Rectangle 5"/>
          <p:cNvSpPr>
            <a:spLocks noGrp="1" noChangeArrowheads="1"/>
          </p:cNvSpPr>
          <p:nvPr>
            <p:ph type="body" sz="half" idx="2"/>
          </p:nvPr>
        </p:nvSpPr>
        <p:spPr>
          <a:xfrm>
            <a:off x="323850" y="1417638"/>
            <a:ext cx="8362950" cy="4357687"/>
          </a:xfrm>
        </p:spPr>
        <p:txBody>
          <a:bodyPr/>
          <a:lstStyle/>
          <a:p>
            <a:pPr marL="0" indent="442913" eaLnBrk="1" hangingPunct="1">
              <a:buFont typeface="Wingdings" panose="05000000000000000000" pitchFamily="2" charset="2"/>
              <a:buNone/>
            </a:pPr>
            <a:r>
              <a:rPr lang="bg-BG" b="1" smtClean="0"/>
              <a:t>Дънна платка (дъно, motherboard)</a:t>
            </a:r>
            <a:r>
              <a:rPr lang="bg-BG" smtClean="0"/>
              <a:t>  - физически и логически гръбнак на персоналния компютър</a:t>
            </a:r>
            <a:r>
              <a:rPr lang="en-US" smtClean="0"/>
              <a:t> </a:t>
            </a:r>
          </a:p>
        </p:txBody>
      </p:sp>
      <p:pic>
        <p:nvPicPr>
          <p:cNvPr id="15365" name="Picture 6" descr="motherboard"/>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2195513" y="2540000"/>
            <a:ext cx="5256212" cy="3867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4"/>
          <p:cNvSpPr>
            <a:spLocks noGrp="1"/>
          </p:cNvSpPr>
          <p:nvPr>
            <p:ph type="dt" sz="quarter" idx="13"/>
          </p:nvPr>
        </p:nvSpPr>
        <p:spPr>
          <a:xfrm>
            <a:off x="457200" y="6248400"/>
            <a:ext cx="2133600" cy="457200"/>
          </a:xfrm>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000" smtClean="0"/>
          </a:p>
        </p:txBody>
      </p:sp>
      <p:sp>
        <p:nvSpPr>
          <p:cNvPr id="17411" name="Rectangle 2"/>
          <p:cNvSpPr>
            <a:spLocks noGrp="1" noChangeArrowheads="1"/>
          </p:cNvSpPr>
          <p:nvPr>
            <p:ph type="title"/>
          </p:nvPr>
        </p:nvSpPr>
        <p:spPr>
          <a:xfrm>
            <a:off x="457200" y="122238"/>
            <a:ext cx="7859713" cy="1295400"/>
          </a:xfrm>
        </p:spPr>
        <p:txBody>
          <a:bodyPr/>
          <a:lstStyle/>
          <a:p>
            <a:pPr eaLnBrk="1" hangingPunct="1"/>
            <a:r>
              <a:rPr lang="bg-BG" sz="4000" smtClean="0">
                <a:latin typeface="Times New Roman" panose="02020603050405020304" pitchFamily="18" charset="0"/>
              </a:rPr>
              <a:t>Процесор </a:t>
            </a:r>
            <a:br>
              <a:rPr lang="bg-BG" sz="4000" smtClean="0">
                <a:latin typeface="Times New Roman" panose="02020603050405020304" pitchFamily="18" charset="0"/>
              </a:rPr>
            </a:br>
            <a:r>
              <a:rPr lang="bg-BG" sz="4000" smtClean="0">
                <a:latin typeface="Times New Roman" panose="02020603050405020304" pitchFamily="18" charset="0"/>
              </a:rPr>
              <a:t>(CPU Central Processing unit)</a:t>
            </a:r>
            <a:endParaRPr lang="en-US" sz="4000" smtClean="0">
              <a:latin typeface="Times New Roman" panose="02020603050405020304" pitchFamily="18" charset="0"/>
            </a:endParaRPr>
          </a:p>
        </p:txBody>
      </p:sp>
      <p:sp>
        <p:nvSpPr>
          <p:cNvPr id="17412" name="Rectangle 4"/>
          <p:cNvSpPr>
            <a:spLocks noGrp="1" noChangeArrowheads="1"/>
          </p:cNvSpPr>
          <p:nvPr>
            <p:ph type="body" sz="half" idx="1"/>
          </p:nvPr>
        </p:nvSpPr>
        <p:spPr>
          <a:xfrm>
            <a:off x="457200" y="1719263"/>
            <a:ext cx="5267325" cy="4411662"/>
          </a:xfrm>
        </p:spPr>
        <p:txBody>
          <a:bodyPr/>
          <a:lstStyle/>
          <a:p>
            <a:pPr eaLnBrk="1" hangingPunct="1">
              <a:lnSpc>
                <a:spcPct val="90000"/>
              </a:lnSpc>
            </a:pPr>
            <a:r>
              <a:rPr lang="bg-BG" smtClean="0">
                <a:latin typeface="Times New Roman" panose="02020603050405020304" pitchFamily="18" charset="0"/>
              </a:rPr>
              <a:t>Главно обработващо устройство;</a:t>
            </a:r>
          </a:p>
          <a:p>
            <a:pPr eaLnBrk="1" hangingPunct="1">
              <a:lnSpc>
                <a:spcPct val="90000"/>
              </a:lnSpc>
            </a:pPr>
            <a:r>
              <a:rPr lang="ru-RU" smtClean="0">
                <a:latin typeface="Times New Roman" panose="02020603050405020304" pitchFamily="18" charset="0"/>
              </a:rPr>
              <a:t>Процесорът обработва информацията, която постъпва от входните устройства и извежда резултата на някое от изходните устройства;</a:t>
            </a:r>
            <a:endParaRPr lang="bg-BG" sz="2200" smtClean="0"/>
          </a:p>
          <a:p>
            <a:pPr eaLnBrk="1" hangingPunct="1">
              <a:lnSpc>
                <a:spcPct val="90000"/>
              </a:lnSpc>
            </a:pPr>
            <a:r>
              <a:rPr lang="bg-BG" smtClean="0">
                <a:latin typeface="Times New Roman" panose="02020603050405020304" pitchFamily="18" charset="0"/>
              </a:rPr>
              <a:t>1</a:t>
            </a:r>
            <a:r>
              <a:rPr lang="en-US" smtClean="0">
                <a:latin typeface="Times New Roman" panose="02020603050405020304" pitchFamily="18" charset="0"/>
              </a:rPr>
              <a:t>MHz – 1</a:t>
            </a:r>
            <a:r>
              <a:rPr lang="bg-BG" smtClean="0">
                <a:latin typeface="Times New Roman" panose="02020603050405020304" pitchFamily="18" charset="0"/>
              </a:rPr>
              <a:t>милион работни цикли в секунда.</a:t>
            </a:r>
            <a:endParaRPr lang="en-US" smtClean="0">
              <a:latin typeface="Times New Roman" panose="02020603050405020304" pitchFamily="18" charset="0"/>
            </a:endParaRPr>
          </a:p>
        </p:txBody>
      </p:sp>
      <p:pic>
        <p:nvPicPr>
          <p:cNvPr id="17413" name="Picture 6" descr="800px-Chipcpu"/>
          <p:cNvPicPr>
            <a:picLocks noGrp="1" noChangeAspect="1" noChangeArrowheads="1"/>
          </p:cNvPicPr>
          <p:nvPr>
            <p:ph type="body" sz="half" idx="2"/>
          </p:nvPr>
        </p:nvPicPr>
        <p:blipFill>
          <a:blip r:embed="rId3">
            <a:clrChange>
              <a:clrFrom>
                <a:srgbClr val="F7FFFF"/>
              </a:clrFrom>
              <a:clrTo>
                <a:srgbClr val="F7FFFF">
                  <a:alpha val="0"/>
                </a:srgbClr>
              </a:clrTo>
            </a:clrChange>
            <a:extLst>
              <a:ext uri="{28A0092B-C50C-407E-A947-70E740481C1C}">
                <a14:useLocalDpi xmlns:a14="http://schemas.microsoft.com/office/drawing/2010/main" val="0"/>
              </a:ext>
            </a:extLst>
          </a:blip>
          <a:srcRect/>
          <a:stretch>
            <a:fillRect/>
          </a:stretch>
        </p:blipFill>
        <p:spPr>
          <a:xfrm rot="20837969">
            <a:off x="4724400" y="2770188"/>
            <a:ext cx="4805363" cy="3603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4294967295"/>
          </p:nvPr>
        </p:nvSpPr>
        <p:spPr>
          <a:xfrm>
            <a:off x="457200" y="6248400"/>
            <a:ext cx="2133600" cy="457200"/>
          </a:xfrm>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000" smtClean="0"/>
          </a:p>
        </p:txBody>
      </p:sp>
      <p:sp>
        <p:nvSpPr>
          <p:cNvPr id="19459" name="Rectangle 2"/>
          <p:cNvSpPr>
            <a:spLocks noGrp="1" noChangeArrowheads="1"/>
          </p:cNvSpPr>
          <p:nvPr>
            <p:ph type="title"/>
          </p:nvPr>
        </p:nvSpPr>
        <p:spPr/>
        <p:txBody>
          <a:bodyPr/>
          <a:lstStyle/>
          <a:p>
            <a:pPr eaLnBrk="1" hangingPunct="1"/>
            <a:r>
              <a:rPr lang="bg-BG" sz="4000" smtClean="0">
                <a:latin typeface="Times New Roman" panose="02020603050405020304" pitchFamily="18" charset="0"/>
              </a:rPr>
              <a:t>Устройства за съхранение на данни</a:t>
            </a:r>
            <a:r>
              <a:rPr lang="en-US" sz="4000" smtClean="0">
                <a:latin typeface="Times New Roman" panose="02020603050405020304" pitchFamily="18" charset="0"/>
              </a:rPr>
              <a:t> </a:t>
            </a:r>
          </a:p>
        </p:txBody>
      </p:sp>
      <p:sp>
        <p:nvSpPr>
          <p:cNvPr id="19460" name="Rectangle 3"/>
          <p:cNvSpPr>
            <a:spLocks noGrp="1" noChangeArrowheads="1"/>
          </p:cNvSpPr>
          <p:nvPr>
            <p:ph type="body" idx="1"/>
          </p:nvPr>
        </p:nvSpPr>
        <p:spPr>
          <a:xfrm>
            <a:off x="395288" y="1484313"/>
            <a:ext cx="8291512" cy="4646612"/>
          </a:xfrm>
        </p:spPr>
        <p:txBody>
          <a:bodyPr/>
          <a:lstStyle/>
          <a:p>
            <a:pPr eaLnBrk="1" hangingPunct="1">
              <a:lnSpc>
                <a:spcPct val="90000"/>
              </a:lnSpc>
              <a:buFont typeface="Wingdings" panose="05000000000000000000" pitchFamily="2" charset="2"/>
              <a:buNone/>
            </a:pPr>
            <a:r>
              <a:rPr lang="bg-BG" sz="4000" smtClean="0">
                <a:latin typeface="Times New Roman" panose="02020603050405020304" pitchFamily="18" charset="0"/>
              </a:rPr>
              <a:t>Различават се два типа памети:</a:t>
            </a:r>
            <a:r>
              <a:rPr lang="en-US" sz="4000" smtClean="0">
                <a:latin typeface="Times New Roman" panose="02020603050405020304" pitchFamily="18" charset="0"/>
              </a:rPr>
              <a:t> </a:t>
            </a:r>
            <a:endParaRPr lang="bg-BG" sz="4000" smtClean="0">
              <a:latin typeface="Times New Roman" panose="02020603050405020304" pitchFamily="18" charset="0"/>
            </a:endParaRPr>
          </a:p>
          <a:p>
            <a:pPr eaLnBrk="1" hangingPunct="1">
              <a:lnSpc>
                <a:spcPct val="90000"/>
              </a:lnSpc>
            </a:pPr>
            <a:r>
              <a:rPr lang="en-US" sz="3200" smtClean="0">
                <a:latin typeface="Times New Roman" panose="02020603050405020304" pitchFamily="18" charset="0"/>
              </a:rPr>
              <a:t>ROM (Read only memory) </a:t>
            </a:r>
            <a:r>
              <a:rPr lang="bg-BG" sz="3200" smtClean="0">
                <a:latin typeface="Times New Roman" panose="02020603050405020304" pitchFamily="18" charset="0"/>
              </a:rPr>
              <a:t>памет - само за четене,</a:t>
            </a:r>
            <a:r>
              <a:rPr lang="bg-BG" sz="3200" i="1" smtClean="0">
                <a:latin typeface="Times New Roman" panose="02020603050405020304" pitchFamily="18" charset="0"/>
              </a:rPr>
              <a:t> </a:t>
            </a:r>
            <a:r>
              <a:rPr lang="bg-BG" sz="3200" smtClean="0">
                <a:latin typeface="Times New Roman" panose="02020603050405020304" pitchFamily="18" charset="0"/>
              </a:rPr>
              <a:t> която съхранява данни и програми, обслужващи постоянни функции на компютъра.</a:t>
            </a:r>
            <a:r>
              <a:rPr lang="en-US" sz="3200" smtClean="0">
                <a:latin typeface="Times New Roman" panose="02020603050405020304" pitchFamily="18" charset="0"/>
              </a:rPr>
              <a:t>  </a:t>
            </a:r>
            <a:endParaRPr lang="bg-BG" sz="3200" smtClean="0">
              <a:latin typeface="Times New Roman" panose="02020603050405020304" pitchFamily="18" charset="0"/>
            </a:endParaRPr>
          </a:p>
          <a:p>
            <a:pPr eaLnBrk="1" hangingPunct="1">
              <a:lnSpc>
                <a:spcPct val="90000"/>
              </a:lnSpc>
            </a:pPr>
            <a:r>
              <a:rPr lang="en-US" sz="4000" smtClean="0">
                <a:latin typeface="Times New Roman" panose="02020603050405020304" pitchFamily="18" charset="0"/>
              </a:rPr>
              <a:t>RAM (Random access memory)</a:t>
            </a:r>
            <a:r>
              <a:rPr lang="bg-BG" sz="4000" smtClean="0">
                <a:latin typeface="Times New Roman" panose="02020603050405020304" pitchFamily="18" charset="0"/>
              </a:rPr>
              <a:t> - </a:t>
            </a:r>
            <a:r>
              <a:rPr lang="bg-BG" sz="3200" smtClean="0">
                <a:latin typeface="Times New Roman" panose="02020603050405020304" pitchFamily="18" charset="0"/>
              </a:rPr>
              <a:t>памет, в която динамично</a:t>
            </a:r>
            <a:r>
              <a:rPr lang="bg-BG" sz="3200" i="1" smtClean="0">
                <a:latin typeface="Times New Roman" panose="02020603050405020304" pitchFamily="18" charset="0"/>
              </a:rPr>
              <a:t> </a:t>
            </a:r>
            <a:r>
              <a:rPr lang="bg-BG" sz="3200" smtClean="0">
                <a:latin typeface="Times New Roman" panose="02020603050405020304" pitchFamily="18" charset="0"/>
              </a:rPr>
              <a:t>се зареждат данните и програмите, които се използват в дадения момент. </a:t>
            </a:r>
            <a:endParaRPr lang="en-US" sz="3200" smtClean="0">
              <a:latin typeface="Times New Roman" panose="02020603050405020304" pitchFamily="18" charset="0"/>
            </a:endParaRPr>
          </a:p>
        </p:txBody>
      </p:sp>
      <p:sp>
        <p:nvSpPr>
          <p:cNvPr id="2" name="Footer Placeholder 1"/>
          <p:cNvSpPr>
            <a:spLocks noGrp="1"/>
          </p:cNvSpPr>
          <p:nvPr>
            <p:ph type="ftr" sz="quarter" idx="11"/>
          </p:nvPr>
        </p:nvSpPr>
        <p:spPr/>
        <p:txBody>
          <a:bodyPr/>
          <a:lstStyle/>
          <a:p>
            <a:pPr>
              <a:defRPr/>
            </a:pPr>
            <a:r>
              <a:rPr lang="ru-RU" altLang="en-US" smtClean="0"/>
              <a:t>Технически параметри на частите на КС - Л. Дерменджиева</a:t>
            </a:r>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4"/>
          <p:cNvSpPr>
            <a:spLocks noGrp="1"/>
          </p:cNvSpPr>
          <p:nvPr>
            <p:ph type="dt" sz="quarter" idx="13"/>
          </p:nvPr>
        </p:nvSpPr>
        <p:spPr>
          <a:xfrm>
            <a:off x="457200" y="6248400"/>
            <a:ext cx="2133600" cy="457200"/>
          </a:xfrm>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000" smtClean="0"/>
          </a:p>
        </p:txBody>
      </p:sp>
      <p:sp>
        <p:nvSpPr>
          <p:cNvPr id="20483" name="Rectangle 2"/>
          <p:cNvSpPr>
            <a:spLocks noGrp="1" noChangeArrowheads="1"/>
          </p:cNvSpPr>
          <p:nvPr>
            <p:ph type="title"/>
          </p:nvPr>
        </p:nvSpPr>
        <p:spPr/>
        <p:txBody>
          <a:bodyPr/>
          <a:lstStyle/>
          <a:p>
            <a:pPr algn="ctr" eaLnBrk="1" hangingPunct="1"/>
            <a:r>
              <a:rPr lang="bg-BG" smtClean="0"/>
              <a:t>                             </a:t>
            </a:r>
            <a:endParaRPr lang="en-US" smtClean="0"/>
          </a:p>
        </p:txBody>
      </p:sp>
      <p:sp>
        <p:nvSpPr>
          <p:cNvPr id="20484" name="Rectangle 5"/>
          <p:cNvSpPr>
            <a:spLocks noGrp="1" noChangeArrowheads="1"/>
          </p:cNvSpPr>
          <p:nvPr>
            <p:ph type="body" sz="half" idx="2"/>
          </p:nvPr>
        </p:nvSpPr>
        <p:spPr>
          <a:xfrm>
            <a:off x="5580063" y="354013"/>
            <a:ext cx="2674937" cy="6102350"/>
          </a:xfrm>
        </p:spPr>
        <p:txBody>
          <a:bodyPr/>
          <a:lstStyle/>
          <a:p>
            <a:pPr algn="ctr" eaLnBrk="1" hangingPunct="1">
              <a:lnSpc>
                <a:spcPct val="90000"/>
              </a:lnSpc>
              <a:buFont typeface="Wingdings" panose="05000000000000000000" pitchFamily="2" charset="2"/>
              <a:buNone/>
            </a:pPr>
            <a:r>
              <a:rPr lang="bg-BG" sz="4000" b="1" smtClean="0">
                <a:solidFill>
                  <a:schemeClr val="tx2"/>
                </a:solidFill>
                <a:latin typeface="Times New Roman" panose="02020603050405020304" pitchFamily="18" charset="0"/>
              </a:rPr>
              <a:t>RAM</a:t>
            </a:r>
          </a:p>
          <a:p>
            <a:pPr eaLnBrk="1" hangingPunct="1">
              <a:lnSpc>
                <a:spcPct val="90000"/>
              </a:lnSpc>
              <a:buFont typeface="Wingdings" panose="05000000000000000000" pitchFamily="2" charset="2"/>
              <a:buNone/>
            </a:pPr>
            <a:r>
              <a:rPr lang="bg-BG" sz="4000" b="1" smtClean="0">
                <a:solidFill>
                  <a:schemeClr val="tx2"/>
                </a:solidFill>
                <a:latin typeface="Times New Roman" panose="02020603050405020304" pitchFamily="18" charset="0"/>
              </a:rPr>
              <a:t>32 МВ</a:t>
            </a:r>
          </a:p>
          <a:p>
            <a:pPr eaLnBrk="1" hangingPunct="1">
              <a:lnSpc>
                <a:spcPct val="90000"/>
              </a:lnSpc>
              <a:buFont typeface="Wingdings" panose="05000000000000000000" pitchFamily="2" charset="2"/>
              <a:buNone/>
            </a:pPr>
            <a:r>
              <a:rPr lang="bg-BG" sz="4000" b="1" smtClean="0">
                <a:solidFill>
                  <a:schemeClr val="tx2"/>
                </a:solidFill>
                <a:latin typeface="Times New Roman" panose="02020603050405020304" pitchFamily="18" charset="0"/>
              </a:rPr>
              <a:t>64 МВ</a:t>
            </a:r>
          </a:p>
          <a:p>
            <a:pPr eaLnBrk="1" hangingPunct="1">
              <a:lnSpc>
                <a:spcPct val="90000"/>
              </a:lnSpc>
              <a:buFont typeface="Wingdings" panose="05000000000000000000" pitchFamily="2" charset="2"/>
              <a:buNone/>
            </a:pPr>
            <a:r>
              <a:rPr lang="bg-BG" sz="4000" b="1" smtClean="0">
                <a:solidFill>
                  <a:schemeClr val="tx2"/>
                </a:solidFill>
                <a:latin typeface="Times New Roman" panose="02020603050405020304" pitchFamily="18" charset="0"/>
              </a:rPr>
              <a:t>128 МВ</a:t>
            </a:r>
          </a:p>
          <a:p>
            <a:pPr eaLnBrk="1" hangingPunct="1">
              <a:lnSpc>
                <a:spcPct val="90000"/>
              </a:lnSpc>
              <a:buFont typeface="Wingdings" panose="05000000000000000000" pitchFamily="2" charset="2"/>
              <a:buNone/>
            </a:pPr>
            <a:r>
              <a:rPr lang="bg-BG" sz="4000" b="1" smtClean="0">
                <a:solidFill>
                  <a:schemeClr val="tx2"/>
                </a:solidFill>
                <a:latin typeface="Times New Roman" panose="02020603050405020304" pitchFamily="18" charset="0"/>
              </a:rPr>
              <a:t>256 МВ</a:t>
            </a:r>
          </a:p>
          <a:p>
            <a:pPr eaLnBrk="1" hangingPunct="1">
              <a:lnSpc>
                <a:spcPct val="90000"/>
              </a:lnSpc>
              <a:buFont typeface="Wingdings" panose="05000000000000000000" pitchFamily="2" charset="2"/>
              <a:buNone/>
            </a:pPr>
            <a:r>
              <a:rPr lang="bg-BG" sz="4000" b="1" smtClean="0">
                <a:solidFill>
                  <a:schemeClr val="tx2"/>
                </a:solidFill>
                <a:latin typeface="Times New Roman" panose="02020603050405020304" pitchFamily="18" charset="0"/>
              </a:rPr>
              <a:t>512 МВ</a:t>
            </a:r>
          </a:p>
          <a:p>
            <a:pPr eaLnBrk="1" hangingPunct="1">
              <a:lnSpc>
                <a:spcPct val="90000"/>
              </a:lnSpc>
              <a:buFont typeface="Wingdings" panose="05000000000000000000" pitchFamily="2" charset="2"/>
              <a:buNone/>
            </a:pPr>
            <a:r>
              <a:rPr lang="bg-BG" sz="4000" b="1" smtClean="0">
                <a:solidFill>
                  <a:schemeClr val="tx2"/>
                </a:solidFill>
                <a:latin typeface="Times New Roman" panose="02020603050405020304" pitchFamily="18" charset="0"/>
              </a:rPr>
              <a:t>1 </a:t>
            </a:r>
            <a:r>
              <a:rPr lang="en-US" sz="4000" b="1" smtClean="0">
                <a:solidFill>
                  <a:schemeClr val="tx2"/>
                </a:solidFill>
                <a:latin typeface="Times New Roman" panose="02020603050405020304" pitchFamily="18" charset="0"/>
              </a:rPr>
              <a:t>GB</a:t>
            </a:r>
            <a:endParaRPr lang="bg-BG" sz="4000" b="1" smtClean="0">
              <a:solidFill>
                <a:schemeClr val="tx2"/>
              </a:solidFill>
              <a:latin typeface="Times New Roman" panose="02020603050405020304" pitchFamily="18" charset="0"/>
            </a:endParaRPr>
          </a:p>
          <a:p>
            <a:pPr eaLnBrk="1" hangingPunct="1">
              <a:lnSpc>
                <a:spcPct val="90000"/>
              </a:lnSpc>
              <a:buFont typeface="Wingdings" panose="05000000000000000000" pitchFamily="2" charset="2"/>
              <a:buNone/>
            </a:pPr>
            <a:endParaRPr lang="bg-BG" sz="4000" b="1" smtClean="0">
              <a:solidFill>
                <a:schemeClr val="tx2"/>
              </a:solidFill>
              <a:latin typeface="Times New Roman" panose="02020603050405020304" pitchFamily="18" charset="0"/>
            </a:endParaRPr>
          </a:p>
          <a:p>
            <a:pPr eaLnBrk="1" hangingPunct="1">
              <a:lnSpc>
                <a:spcPct val="90000"/>
              </a:lnSpc>
              <a:buFont typeface="Wingdings" panose="05000000000000000000" pitchFamily="2" charset="2"/>
              <a:buNone/>
            </a:pPr>
            <a:endParaRPr lang="en-US" sz="4000" b="1" smtClean="0">
              <a:solidFill>
                <a:schemeClr val="tx2"/>
              </a:solidFill>
              <a:latin typeface="Times New Roman" panose="02020603050405020304" pitchFamily="18" charset="0"/>
            </a:endParaRPr>
          </a:p>
        </p:txBody>
      </p:sp>
      <p:pic>
        <p:nvPicPr>
          <p:cNvPr id="20485" name="Picture 6" descr="RAM_n"/>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468313" y="0"/>
            <a:ext cx="46609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bg-BG" sz="4000" smtClean="0">
                <a:latin typeface="Times New Roman" panose="02020603050405020304" pitchFamily="18" charset="0"/>
              </a:rPr>
              <a:t>Регистър на устройствата</a:t>
            </a:r>
          </a:p>
        </p:txBody>
      </p:sp>
      <p:sp>
        <p:nvSpPr>
          <p:cNvPr id="21507" name="Content Placeholder 2"/>
          <p:cNvSpPr>
            <a:spLocks noGrp="1"/>
          </p:cNvSpPr>
          <p:nvPr>
            <p:ph sz="half" idx="1"/>
          </p:nvPr>
        </p:nvSpPr>
        <p:spPr>
          <a:xfrm>
            <a:off x="457200" y="1719263"/>
            <a:ext cx="3898900" cy="4411662"/>
          </a:xfrm>
        </p:spPr>
        <p:txBody>
          <a:bodyPr/>
          <a:lstStyle/>
          <a:p>
            <a:pPr marL="0" indent="542925">
              <a:buFont typeface="Wingdings" panose="05000000000000000000" pitchFamily="2" charset="2"/>
              <a:buNone/>
            </a:pPr>
            <a:r>
              <a:rPr lang="bg-BG" smtClean="0"/>
              <a:t>За да помогне на потребителя да се ориентира в наличните в КС хардуерни елементи, ОС </a:t>
            </a:r>
            <a:r>
              <a:rPr lang="en-US" smtClean="0"/>
              <a:t>Windows</a:t>
            </a:r>
            <a:r>
              <a:rPr lang="bg-BG" smtClean="0"/>
              <a:t> поддържа </a:t>
            </a:r>
            <a:r>
              <a:rPr lang="bg-BG" b="1" i="1" smtClean="0"/>
              <a:t>регистър (мениджър) на устройствата. </a:t>
            </a:r>
            <a:endParaRPr lang="bg-BG" smtClean="0"/>
          </a:p>
        </p:txBody>
      </p:sp>
      <p:sp>
        <p:nvSpPr>
          <p:cNvPr id="21508" name="Date Placeholder 4"/>
          <p:cNvSpPr>
            <a:spLocks noGrp="1"/>
          </p:cNvSpPr>
          <p:nvPr>
            <p:ph type="dt" sz="quarter" idx="13"/>
          </p:nvPr>
        </p:nvSpPr>
        <p:spPr>
          <a:xfrm>
            <a:off x="457200" y="6248400"/>
            <a:ext cx="2133600" cy="457200"/>
          </a:xfrm>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sz="1000" smtClean="0"/>
          </a:p>
        </p:txBody>
      </p:sp>
      <p:pic>
        <p:nvPicPr>
          <p:cNvPr id="21509" name="Picture 5"/>
          <p:cNvPicPr>
            <a:picLocks noChangeAspect="1"/>
          </p:cNvPicPr>
          <p:nvPr/>
        </p:nvPicPr>
        <p:blipFill>
          <a:blip r:embed="rId2">
            <a:extLst>
              <a:ext uri="{28A0092B-C50C-407E-A947-70E740481C1C}">
                <a14:useLocalDpi xmlns:a14="http://schemas.microsoft.com/office/drawing/2010/main" val="0"/>
              </a:ext>
            </a:extLst>
          </a:blip>
          <a:srcRect l="5313" t="6255" r="60143" b="18456"/>
          <a:stretch>
            <a:fillRect/>
          </a:stretch>
        </p:blipFill>
        <p:spPr bwMode="auto">
          <a:xfrm>
            <a:off x="4356100" y="1719263"/>
            <a:ext cx="3960813"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4294967295"/>
          </p:nvPr>
        </p:nvSpPr>
        <p:spPr>
          <a:xfrm>
            <a:off x="457200" y="6248400"/>
            <a:ext cx="2133600" cy="457200"/>
          </a:xfrm>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000" smtClean="0"/>
          </a:p>
        </p:txBody>
      </p:sp>
      <p:sp>
        <p:nvSpPr>
          <p:cNvPr id="22531" name="Rectangle 2"/>
          <p:cNvSpPr>
            <a:spLocks noGrp="1" noChangeArrowheads="1"/>
          </p:cNvSpPr>
          <p:nvPr>
            <p:ph type="title"/>
          </p:nvPr>
        </p:nvSpPr>
        <p:spPr/>
        <p:txBody>
          <a:bodyPr/>
          <a:lstStyle/>
          <a:p>
            <a:pPr eaLnBrk="1" hangingPunct="1"/>
            <a:r>
              <a:rPr lang="bg-BG" sz="4000" smtClean="0">
                <a:latin typeface="Times New Roman" panose="02020603050405020304" pitchFamily="18" charset="0"/>
              </a:rPr>
              <a:t>Видеокарта</a:t>
            </a:r>
            <a:endParaRPr lang="en-US" sz="4000" smtClean="0">
              <a:latin typeface="Times New Roman" panose="02020603050405020304" pitchFamily="18" charset="0"/>
            </a:endParaRPr>
          </a:p>
        </p:txBody>
      </p:sp>
      <p:pic>
        <p:nvPicPr>
          <p:cNvPr id="22532" name="Picture 4" descr="AB-X300SE_LG"/>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rot="20328796">
            <a:off x="811213" y="1890713"/>
            <a:ext cx="6734175" cy="393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pPr>
              <a:defRPr/>
            </a:pPr>
            <a:r>
              <a:rPr lang="ru-RU" altLang="en-US" smtClean="0"/>
              <a:t>Технически параметри на частите на КС - Л. Дерменджиева</a:t>
            </a:r>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4294967295"/>
          </p:nvPr>
        </p:nvSpPr>
        <p:spPr>
          <a:xfrm>
            <a:off x="457200" y="6248400"/>
            <a:ext cx="2133600" cy="457200"/>
          </a:xfrm>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000" smtClean="0"/>
          </a:p>
        </p:txBody>
      </p:sp>
      <p:sp>
        <p:nvSpPr>
          <p:cNvPr id="24579" name="Rectangle 2"/>
          <p:cNvSpPr>
            <a:spLocks noGrp="1" noChangeArrowheads="1"/>
          </p:cNvSpPr>
          <p:nvPr>
            <p:ph type="title"/>
          </p:nvPr>
        </p:nvSpPr>
        <p:spPr/>
        <p:txBody>
          <a:bodyPr/>
          <a:lstStyle/>
          <a:p>
            <a:pPr eaLnBrk="1" hangingPunct="1"/>
            <a:r>
              <a:rPr lang="bg-BG" sz="4000" smtClean="0">
                <a:latin typeface="Times New Roman" panose="02020603050405020304" pitchFamily="18" charset="0"/>
              </a:rPr>
              <a:t>Звукова карта</a:t>
            </a:r>
            <a:endParaRPr lang="en-US" sz="4000" smtClean="0">
              <a:latin typeface="Times New Roman" panose="02020603050405020304" pitchFamily="18" charset="0"/>
            </a:endParaRPr>
          </a:p>
        </p:txBody>
      </p:sp>
      <p:pic>
        <p:nvPicPr>
          <p:cNvPr id="24580"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19250" y="1541463"/>
            <a:ext cx="5832475" cy="4706937"/>
          </a:xfrm>
          <a:noFill/>
        </p:spPr>
      </p:pic>
      <p:sp>
        <p:nvSpPr>
          <p:cNvPr id="2" name="Footer Placeholder 1"/>
          <p:cNvSpPr>
            <a:spLocks noGrp="1"/>
          </p:cNvSpPr>
          <p:nvPr>
            <p:ph type="ftr" sz="quarter" idx="11"/>
          </p:nvPr>
        </p:nvSpPr>
        <p:spPr/>
        <p:txBody>
          <a:bodyPr/>
          <a:lstStyle/>
          <a:p>
            <a:pPr>
              <a:defRPr/>
            </a:pPr>
            <a:r>
              <a:rPr lang="ru-RU" altLang="en-US" smtClean="0"/>
              <a:t>Технически параметри на частите на КС - Л. Дерменджиева</a:t>
            </a:r>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bg-BG" sz="4000" smtClean="0">
                <a:latin typeface="Times New Roman" panose="02020603050405020304" pitchFamily="18" charset="0"/>
              </a:rPr>
              <a:t>Мрежова карта</a:t>
            </a:r>
            <a:endParaRPr lang="en-US" sz="4000" smtClean="0">
              <a:latin typeface="Times New Roman" panose="02020603050405020304" pitchFamily="18" charset="0"/>
            </a:endParaRPr>
          </a:p>
        </p:txBody>
      </p:sp>
      <p:pic>
        <p:nvPicPr>
          <p:cNvPr id="25603" name="Picture 4" descr="800px-Network_car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00200" y="1719263"/>
            <a:ext cx="5943600" cy="4411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4" name="Date Placeholder 3"/>
          <p:cNvSpPr>
            <a:spLocks noGrp="1"/>
          </p:cNvSpPr>
          <p:nvPr>
            <p:ph type="dt" sz="quarter" idx="4294967295"/>
          </p:nvPr>
        </p:nvSpPr>
        <p:spPr>
          <a:xfrm>
            <a:off x="457200" y="6248400"/>
            <a:ext cx="2133600" cy="457200"/>
          </a:xfrm>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000" smtClean="0"/>
          </a:p>
        </p:txBody>
      </p:sp>
      <p:sp>
        <p:nvSpPr>
          <p:cNvPr id="2" name="Footer Placeholder 1"/>
          <p:cNvSpPr>
            <a:spLocks noGrp="1"/>
          </p:cNvSpPr>
          <p:nvPr>
            <p:ph type="ftr" sz="quarter" idx="11"/>
          </p:nvPr>
        </p:nvSpPr>
        <p:spPr/>
        <p:txBody>
          <a:bodyPr/>
          <a:lstStyle/>
          <a:p>
            <a:pPr>
              <a:defRPr/>
            </a:pPr>
            <a:r>
              <a:rPr lang="ru-RU" altLang="en-US" smtClean="0"/>
              <a:t>Технически параметри на частите на КС - Л. Дерменджиева</a:t>
            </a:r>
            <a:endParaRPr lang="en-US"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4"/>
          <p:cNvSpPr>
            <a:spLocks noGrp="1"/>
          </p:cNvSpPr>
          <p:nvPr>
            <p:ph type="dt" sz="quarter" idx="13"/>
          </p:nvPr>
        </p:nvSpPr>
        <p:spPr>
          <a:xfrm>
            <a:off x="457200" y="6248400"/>
            <a:ext cx="2133600" cy="457200"/>
          </a:xfrm>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000" smtClean="0"/>
          </a:p>
        </p:txBody>
      </p:sp>
      <p:sp>
        <p:nvSpPr>
          <p:cNvPr id="26627" name="Rectangle 2"/>
          <p:cNvSpPr>
            <a:spLocks noGrp="1" noChangeArrowheads="1"/>
          </p:cNvSpPr>
          <p:nvPr>
            <p:ph type="title"/>
          </p:nvPr>
        </p:nvSpPr>
        <p:spPr/>
        <p:txBody>
          <a:bodyPr/>
          <a:lstStyle/>
          <a:p>
            <a:pPr eaLnBrk="1" hangingPunct="1"/>
            <a:r>
              <a:rPr lang="bg-BG" sz="4000" smtClean="0">
                <a:latin typeface="Times New Roman" panose="02020603050405020304" pitchFamily="18" charset="0"/>
              </a:rPr>
              <a:t>Носители на информация</a:t>
            </a:r>
            <a:endParaRPr lang="en-US" sz="4000" smtClean="0">
              <a:latin typeface="Times New Roman" panose="02020603050405020304" pitchFamily="18" charset="0"/>
            </a:endParaRPr>
          </a:p>
        </p:txBody>
      </p:sp>
      <p:pic>
        <p:nvPicPr>
          <p:cNvPr id="26628" name="Picture 4" descr="Твърд диск"/>
          <p:cNvPicPr>
            <a:picLocks noGrp="1" noChangeAspect="1" noChangeArrowheads="1"/>
          </p:cNvPicPr>
          <p:nvPr>
            <p:ph type="body" sz="half" idx="1"/>
          </p:nvPr>
        </p:nvPicPr>
        <p:blipFill>
          <a:blip r:embed="rId2" r:link="rId3">
            <a:extLst>
              <a:ext uri="{28A0092B-C50C-407E-A947-70E740481C1C}">
                <a14:useLocalDpi xmlns:a14="http://schemas.microsoft.com/office/drawing/2010/main" val="0"/>
              </a:ext>
            </a:extLst>
          </a:blip>
          <a:srcRect/>
          <a:stretch>
            <a:fillRect/>
          </a:stretch>
        </p:blipFill>
        <p:spPr>
          <a:xfrm>
            <a:off x="1558925" y="1903413"/>
            <a:ext cx="4792663" cy="4792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9" name="Rectangle 5"/>
          <p:cNvSpPr>
            <a:spLocks noGrp="1" noChangeArrowheads="1"/>
          </p:cNvSpPr>
          <p:nvPr>
            <p:ph type="body" sz="half" idx="2"/>
          </p:nvPr>
        </p:nvSpPr>
        <p:spPr>
          <a:xfrm>
            <a:off x="5651500" y="2060575"/>
            <a:ext cx="3035300" cy="4070350"/>
          </a:xfrm>
        </p:spPr>
        <p:txBody>
          <a:bodyPr/>
          <a:lstStyle/>
          <a:p>
            <a:pPr eaLnBrk="1" hangingPunct="1">
              <a:buFont typeface="Wingdings" panose="05000000000000000000" pitchFamily="2" charset="2"/>
              <a:buNone/>
            </a:pPr>
            <a:r>
              <a:rPr lang="bg-BG" sz="3600" b="1" smtClean="0">
                <a:latin typeface="Times New Roman" panose="02020603050405020304" pitchFamily="18" charset="0"/>
              </a:rPr>
              <a:t>Твърд диск </a:t>
            </a:r>
            <a:endParaRPr lang="en-US" sz="3600" b="1"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395288" y="122238"/>
            <a:ext cx="7605712" cy="1003300"/>
          </a:xfrm>
        </p:spPr>
        <p:txBody>
          <a:bodyPr/>
          <a:lstStyle/>
          <a:p>
            <a:pPr algn="ctr" eaLnBrk="1" hangingPunct="1"/>
            <a:r>
              <a:rPr lang="bg-BG" sz="4400" smtClean="0">
                <a:latin typeface="Times New Roman" panose="02020603050405020304" pitchFamily="18" charset="0"/>
              </a:rPr>
              <a:t>Архитектура на компютрите</a:t>
            </a:r>
            <a:endParaRPr lang="en-US" sz="4400" smtClean="0">
              <a:latin typeface="Times New Roman" panose="02020603050405020304" pitchFamily="18" charset="0"/>
            </a:endParaRPr>
          </a:p>
        </p:txBody>
      </p:sp>
      <p:sp>
        <p:nvSpPr>
          <p:cNvPr id="6148" name="Rectangle 3"/>
          <p:cNvSpPr>
            <a:spLocks noGrp="1" noChangeArrowheads="1"/>
          </p:cNvSpPr>
          <p:nvPr>
            <p:ph type="body" idx="1"/>
          </p:nvPr>
        </p:nvSpPr>
        <p:spPr>
          <a:xfrm>
            <a:off x="471488" y="1674813"/>
            <a:ext cx="8147050" cy="4573587"/>
          </a:xfrm>
        </p:spPr>
        <p:txBody>
          <a:bodyPr/>
          <a:lstStyle/>
          <a:p>
            <a:pPr eaLnBrk="1" hangingPunct="1">
              <a:buFont typeface="Wingdings" panose="05000000000000000000" pitchFamily="2" charset="2"/>
              <a:buNone/>
            </a:pPr>
            <a:r>
              <a:rPr lang="bg-BG" sz="4000" smtClean="0">
                <a:latin typeface="Times New Roman" panose="02020603050405020304" pitchFamily="18" charset="0"/>
              </a:rPr>
              <a:t>   </a:t>
            </a:r>
            <a:r>
              <a:rPr lang="bg-BG" sz="3200" smtClean="0">
                <a:latin typeface="Times New Roman" panose="02020603050405020304" pitchFamily="18" charset="0"/>
              </a:rPr>
              <a:t>Днешните компютри, макар и усъвършенствани многократно, запазват принципите, формулирани от Джон фон Нойман през 1946 г. и затова се наричат компютри с фон Нойманова архитектура.</a:t>
            </a:r>
            <a:endParaRPr lang="en-US" sz="3200" smtClean="0">
              <a:latin typeface="Times New Roman" panose="02020603050405020304" pitchFamily="18" charset="0"/>
            </a:endParaRPr>
          </a:p>
        </p:txBody>
      </p:sp>
      <p:sp>
        <p:nvSpPr>
          <p:cNvPr id="2" name="Footer Placeholder 1"/>
          <p:cNvSpPr>
            <a:spLocks noGrp="1"/>
          </p:cNvSpPr>
          <p:nvPr>
            <p:ph type="ftr" sz="quarter" idx="11"/>
          </p:nvPr>
        </p:nvSpPr>
        <p:spPr/>
        <p:txBody>
          <a:bodyPr/>
          <a:lstStyle/>
          <a:p>
            <a:pPr>
              <a:defRPr/>
            </a:pPr>
            <a:r>
              <a:rPr lang="ru-RU" altLang="en-US" smtClean="0"/>
              <a:t>Технически параметри на частите на КС - Л. Дерменджиева</a:t>
            </a:r>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4294967295"/>
          </p:nvPr>
        </p:nvSpPr>
        <p:spPr>
          <a:xfrm>
            <a:off x="457200" y="6248400"/>
            <a:ext cx="2133600" cy="457200"/>
          </a:xfrm>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000" smtClean="0"/>
          </a:p>
        </p:txBody>
      </p:sp>
      <p:sp>
        <p:nvSpPr>
          <p:cNvPr id="27651" name="Rectangle 2"/>
          <p:cNvSpPr>
            <a:spLocks noGrp="1" noChangeArrowheads="1"/>
          </p:cNvSpPr>
          <p:nvPr>
            <p:ph type="title"/>
          </p:nvPr>
        </p:nvSpPr>
        <p:spPr/>
        <p:txBody>
          <a:bodyPr/>
          <a:lstStyle/>
          <a:p>
            <a:pPr eaLnBrk="1" hangingPunct="1"/>
            <a:r>
              <a:rPr lang="bg-BG" sz="3600" smtClean="0">
                <a:latin typeface="Times New Roman" panose="02020603050405020304" pitchFamily="18" charset="0"/>
              </a:rPr>
              <a:t>Устройства за съхраняване  на информация:</a:t>
            </a:r>
            <a:endParaRPr lang="en-US" sz="3500" smtClean="0">
              <a:solidFill>
                <a:schemeClr val="tx1"/>
              </a:solidFill>
            </a:endParaRPr>
          </a:p>
        </p:txBody>
      </p:sp>
      <p:pic>
        <p:nvPicPr>
          <p:cNvPr id="27652"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63713" y="1773238"/>
            <a:ext cx="5715000" cy="3771900"/>
          </a:xfrm>
          <a:noFill/>
        </p:spPr>
      </p:pic>
      <p:sp>
        <p:nvSpPr>
          <p:cNvPr id="27653" name="Text Box 5"/>
          <p:cNvSpPr txBox="1">
            <a:spLocks noChangeArrowheads="1"/>
          </p:cNvSpPr>
          <p:nvPr/>
        </p:nvSpPr>
        <p:spPr bwMode="auto">
          <a:xfrm>
            <a:off x="323850" y="4724400"/>
            <a:ext cx="3744913"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bg-BG" sz="3200" b="1">
                <a:latin typeface="Times New Roman" panose="02020603050405020304" pitchFamily="18" charset="0"/>
              </a:rPr>
              <a:t>CD-ROM, </a:t>
            </a:r>
            <a:r>
              <a:rPr lang="en-US" sz="3200" b="1">
                <a:latin typeface="Times New Roman" panose="02020603050405020304" pitchFamily="18" charset="0"/>
              </a:rPr>
              <a:t>DVD-R, DVD-RW</a:t>
            </a:r>
            <a:br>
              <a:rPr lang="en-US" sz="3200" b="1">
                <a:latin typeface="Times New Roman" panose="02020603050405020304" pitchFamily="18" charset="0"/>
              </a:rPr>
            </a:br>
            <a:endParaRPr lang="en-US" sz="3200" b="1">
              <a:latin typeface="Times New Roman" panose="02020603050405020304" pitchFamily="18" charset="0"/>
            </a:endParaRPr>
          </a:p>
        </p:txBody>
      </p:sp>
      <p:sp>
        <p:nvSpPr>
          <p:cNvPr id="2" name="Footer Placeholder 1"/>
          <p:cNvSpPr>
            <a:spLocks noGrp="1"/>
          </p:cNvSpPr>
          <p:nvPr>
            <p:ph type="ftr" sz="quarter" idx="11"/>
          </p:nvPr>
        </p:nvSpPr>
        <p:spPr/>
        <p:txBody>
          <a:bodyPr/>
          <a:lstStyle/>
          <a:p>
            <a:pPr>
              <a:defRPr/>
            </a:pPr>
            <a:r>
              <a:rPr lang="ru-RU" altLang="en-US" smtClean="0"/>
              <a:t>Технически параметри на частите на КС - Л. Дерменджиева</a:t>
            </a:r>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4294967295"/>
          </p:nvPr>
        </p:nvSpPr>
        <p:spPr>
          <a:xfrm>
            <a:off x="457200" y="6248400"/>
            <a:ext cx="2133600" cy="457200"/>
          </a:xfrm>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000" smtClean="0"/>
          </a:p>
        </p:txBody>
      </p:sp>
      <p:sp>
        <p:nvSpPr>
          <p:cNvPr id="28675" name="Rectangle 2"/>
          <p:cNvSpPr>
            <a:spLocks noGrp="1" noChangeArrowheads="1"/>
          </p:cNvSpPr>
          <p:nvPr>
            <p:ph type="title"/>
          </p:nvPr>
        </p:nvSpPr>
        <p:spPr/>
        <p:txBody>
          <a:bodyPr/>
          <a:lstStyle/>
          <a:p>
            <a:pPr eaLnBrk="1" hangingPunct="1"/>
            <a:r>
              <a:rPr lang="bg-BG" sz="3600" smtClean="0">
                <a:latin typeface="Times New Roman" panose="02020603050405020304" pitchFamily="18" charset="0"/>
              </a:rPr>
              <a:t>Флопидисково устройство</a:t>
            </a:r>
            <a:endParaRPr lang="en-US" sz="3600" smtClean="0">
              <a:latin typeface="Times New Roman" panose="02020603050405020304" pitchFamily="18" charset="0"/>
            </a:endParaRPr>
          </a:p>
        </p:txBody>
      </p:sp>
      <p:pic>
        <p:nvPicPr>
          <p:cNvPr id="28676" name="Picture 4" descr="Floppy_disk_drive_top_(cover_removed)"/>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rot="21442714">
            <a:off x="250825" y="1484313"/>
            <a:ext cx="4957763" cy="5013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7" name="Picture 5" descr="Дискета"/>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724525" y="2687638"/>
            <a:ext cx="2519363"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6"/>
          <p:cNvSpPr txBox="1">
            <a:spLocks noChangeArrowheads="1"/>
          </p:cNvSpPr>
          <p:nvPr/>
        </p:nvSpPr>
        <p:spPr bwMode="auto">
          <a:xfrm>
            <a:off x="6011863" y="4868863"/>
            <a:ext cx="24479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bg-BG" sz="2800">
                <a:latin typeface="Times New Roman" panose="02020603050405020304" pitchFamily="18" charset="0"/>
              </a:rPr>
              <a:t>Дискета </a:t>
            </a:r>
            <a:endParaRPr lang="en-US" sz="2800">
              <a:latin typeface="Times New Roman" panose="02020603050405020304" pitchFamily="18" charset="0"/>
            </a:endParaRPr>
          </a:p>
        </p:txBody>
      </p:sp>
      <p:sp>
        <p:nvSpPr>
          <p:cNvPr id="2" name="Footer Placeholder 1"/>
          <p:cNvSpPr>
            <a:spLocks noGrp="1"/>
          </p:cNvSpPr>
          <p:nvPr>
            <p:ph type="ftr" sz="quarter" idx="11"/>
          </p:nvPr>
        </p:nvSpPr>
        <p:spPr/>
        <p:txBody>
          <a:bodyPr/>
          <a:lstStyle/>
          <a:p>
            <a:pPr>
              <a:defRPr/>
            </a:pPr>
            <a:r>
              <a:rPr lang="ru-RU" altLang="en-US" smtClean="0"/>
              <a:t>Технически параметри на частите на КС - Л. Дерменджиева</a:t>
            </a:r>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4"/>
          <p:cNvSpPr>
            <a:spLocks noGrp="1"/>
          </p:cNvSpPr>
          <p:nvPr>
            <p:ph type="dt" sz="quarter" idx="13"/>
          </p:nvPr>
        </p:nvSpPr>
        <p:spPr>
          <a:xfrm>
            <a:off x="457200" y="6248400"/>
            <a:ext cx="2133600" cy="457200"/>
          </a:xfrm>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000" smtClean="0"/>
          </a:p>
        </p:txBody>
      </p:sp>
      <p:sp>
        <p:nvSpPr>
          <p:cNvPr id="29699" name="Rectangle 5"/>
          <p:cNvSpPr>
            <a:spLocks noGrp="1" noChangeArrowheads="1"/>
          </p:cNvSpPr>
          <p:nvPr>
            <p:ph type="title"/>
          </p:nvPr>
        </p:nvSpPr>
        <p:spPr/>
        <p:txBody>
          <a:bodyPr/>
          <a:lstStyle/>
          <a:p>
            <a:pPr eaLnBrk="1" hangingPunct="1"/>
            <a:r>
              <a:rPr lang="bg-BG" sz="3600" smtClean="0">
                <a:latin typeface="Times New Roman" panose="02020603050405020304" pitchFamily="18" charset="0"/>
              </a:rPr>
              <a:t>Съхраняване на информация</a:t>
            </a:r>
            <a:endParaRPr lang="en-US" sz="3600" smtClean="0">
              <a:latin typeface="Times New Roman" panose="02020603050405020304" pitchFamily="18" charset="0"/>
            </a:endParaRPr>
          </a:p>
        </p:txBody>
      </p:sp>
      <p:pic>
        <p:nvPicPr>
          <p:cNvPr id="29700" name="Picture 4" descr="B00007IFK2"/>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457200" y="2870200"/>
            <a:ext cx="4038600" cy="210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1" name="Picture 7"/>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4986338" y="2228850"/>
            <a:ext cx="3362325" cy="3390900"/>
          </a:xfrm>
          <a:noFill/>
        </p:spPr>
      </p:pic>
      <p:sp>
        <p:nvSpPr>
          <p:cNvPr id="29702" name="Text Box 8"/>
          <p:cNvSpPr txBox="1">
            <a:spLocks noChangeArrowheads="1"/>
          </p:cNvSpPr>
          <p:nvPr/>
        </p:nvSpPr>
        <p:spPr bwMode="auto">
          <a:xfrm>
            <a:off x="323850" y="2205038"/>
            <a:ext cx="2592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bg-BG" sz="2800" b="1">
                <a:latin typeface="Times New Roman" panose="02020603050405020304" pitchFamily="18" charset="0"/>
              </a:rPr>
              <a:t>Флаш памет</a:t>
            </a:r>
            <a:endParaRPr lang="en-US" sz="2800" b="1">
              <a:latin typeface="Times New Roman" panose="02020603050405020304" pitchFamily="18" charset="0"/>
            </a:endParaRPr>
          </a:p>
        </p:txBody>
      </p:sp>
      <p:sp>
        <p:nvSpPr>
          <p:cNvPr id="29703" name="Text Box 9"/>
          <p:cNvSpPr txBox="1">
            <a:spLocks noChangeArrowheads="1"/>
          </p:cNvSpPr>
          <p:nvPr/>
        </p:nvSpPr>
        <p:spPr bwMode="auto">
          <a:xfrm>
            <a:off x="5580063" y="5661025"/>
            <a:ext cx="28082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bg-BG" sz="2800" b="1">
                <a:latin typeface="Times New Roman" panose="02020603050405020304" pitchFamily="18" charset="0"/>
              </a:rPr>
              <a:t>Диск</a:t>
            </a:r>
            <a:endParaRPr lang="en-US" sz="2800" b="1">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4294967295"/>
          </p:nvPr>
        </p:nvSpPr>
        <p:spPr>
          <a:xfrm>
            <a:off x="457200" y="6248400"/>
            <a:ext cx="2133600" cy="457200"/>
          </a:xfrm>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000" smtClean="0"/>
          </a:p>
        </p:txBody>
      </p:sp>
      <p:sp>
        <p:nvSpPr>
          <p:cNvPr id="30723" name="Rectangle 2"/>
          <p:cNvSpPr>
            <a:spLocks noGrp="1" noChangeArrowheads="1"/>
          </p:cNvSpPr>
          <p:nvPr>
            <p:ph type="title"/>
          </p:nvPr>
        </p:nvSpPr>
        <p:spPr/>
        <p:txBody>
          <a:bodyPr/>
          <a:lstStyle/>
          <a:p>
            <a:pPr eaLnBrk="1" hangingPunct="1"/>
            <a:r>
              <a:rPr lang="ru-RU" sz="3600" smtClean="0">
                <a:latin typeface="Times New Roman" panose="02020603050405020304" pitchFamily="18" charset="0"/>
              </a:rPr>
              <a:t>Входни устройства</a:t>
            </a:r>
            <a:endParaRPr lang="en-US" sz="3600" smtClean="0">
              <a:latin typeface="Times New Roman" panose="02020603050405020304" pitchFamily="18" charset="0"/>
            </a:endParaRPr>
          </a:p>
        </p:txBody>
      </p:sp>
      <p:pic>
        <p:nvPicPr>
          <p:cNvPr id="30724" name="Picture 4" descr="keyboard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39750" y="2276475"/>
            <a:ext cx="4319588" cy="314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5" name="Picture 5" descr="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2078038"/>
            <a:ext cx="20224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m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3916363"/>
            <a:ext cx="2374900"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7"/>
          <p:cNvSpPr txBox="1">
            <a:spLocks noChangeArrowheads="1"/>
          </p:cNvSpPr>
          <p:nvPr/>
        </p:nvSpPr>
        <p:spPr bwMode="auto">
          <a:xfrm>
            <a:off x="395288" y="5516563"/>
            <a:ext cx="34559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bg-BG" sz="3600">
                <a:latin typeface="Times New Roman" panose="02020603050405020304" pitchFamily="18" charset="0"/>
              </a:rPr>
              <a:t>Клавиатура</a:t>
            </a:r>
            <a:endParaRPr lang="en-US" sz="3600">
              <a:latin typeface="Times New Roman" panose="02020603050405020304" pitchFamily="18" charset="0"/>
            </a:endParaRPr>
          </a:p>
        </p:txBody>
      </p:sp>
      <p:sp>
        <p:nvSpPr>
          <p:cNvPr id="30728" name="Text Box 8"/>
          <p:cNvSpPr txBox="1">
            <a:spLocks noChangeArrowheads="1"/>
          </p:cNvSpPr>
          <p:nvPr/>
        </p:nvSpPr>
        <p:spPr bwMode="auto">
          <a:xfrm>
            <a:off x="5724525" y="5805488"/>
            <a:ext cx="30241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bg-BG" sz="3600">
                <a:latin typeface="Times New Roman" panose="02020603050405020304" pitchFamily="18" charset="0"/>
              </a:rPr>
              <a:t>Мишка</a:t>
            </a:r>
            <a:endParaRPr lang="en-US" sz="3600">
              <a:latin typeface="Times New Roman" panose="02020603050405020304" pitchFamily="18" charset="0"/>
            </a:endParaRPr>
          </a:p>
        </p:txBody>
      </p:sp>
      <p:sp>
        <p:nvSpPr>
          <p:cNvPr id="2" name="Footer Placeholder 1"/>
          <p:cNvSpPr>
            <a:spLocks noGrp="1"/>
          </p:cNvSpPr>
          <p:nvPr>
            <p:ph type="ftr" sz="quarter" idx="11"/>
          </p:nvPr>
        </p:nvSpPr>
        <p:spPr/>
        <p:txBody>
          <a:bodyPr/>
          <a:lstStyle/>
          <a:p>
            <a:pPr>
              <a:defRPr/>
            </a:pPr>
            <a:r>
              <a:rPr lang="ru-RU" altLang="en-US" smtClean="0"/>
              <a:t>Технически параметри на частите на КС - Л. Дерменджиева</a:t>
            </a:r>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4294967295"/>
          </p:nvPr>
        </p:nvSpPr>
        <p:spPr>
          <a:xfrm>
            <a:off x="457200" y="6248400"/>
            <a:ext cx="2133600" cy="457200"/>
          </a:xfrm>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000" smtClean="0"/>
          </a:p>
        </p:txBody>
      </p:sp>
      <p:sp>
        <p:nvSpPr>
          <p:cNvPr id="31747" name="Rectangle 2"/>
          <p:cNvSpPr>
            <a:spLocks noGrp="1" noChangeArrowheads="1"/>
          </p:cNvSpPr>
          <p:nvPr>
            <p:ph type="title"/>
          </p:nvPr>
        </p:nvSpPr>
        <p:spPr/>
        <p:txBody>
          <a:bodyPr/>
          <a:lstStyle/>
          <a:p>
            <a:pPr eaLnBrk="1" hangingPunct="1"/>
            <a:r>
              <a:rPr lang="bg-BG" sz="3600" smtClean="0">
                <a:latin typeface="Times New Roman" panose="02020603050405020304" pitchFamily="18" charset="0"/>
              </a:rPr>
              <a:t>Скенер</a:t>
            </a:r>
            <a:endParaRPr lang="en-US" sz="3600" smtClean="0">
              <a:latin typeface="Times New Roman" panose="02020603050405020304" pitchFamily="18" charset="0"/>
            </a:endParaRPr>
          </a:p>
        </p:txBody>
      </p:sp>
      <p:pic>
        <p:nvPicPr>
          <p:cNvPr id="31748" name="Picture 4" descr="scanner-5000_showcase"/>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3619" t="18452" r="51767" b="13785"/>
          <a:stretch>
            <a:fillRect/>
          </a:stretch>
        </p:blipFill>
        <p:spPr>
          <a:xfrm>
            <a:off x="0" y="1484313"/>
            <a:ext cx="5391150" cy="2436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9" name="Picture 5" descr="elektronen_moli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781300"/>
            <a:ext cx="3529012"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 Box 6"/>
          <p:cNvSpPr txBox="1">
            <a:spLocks noChangeArrowheads="1"/>
          </p:cNvSpPr>
          <p:nvPr/>
        </p:nvSpPr>
        <p:spPr bwMode="auto">
          <a:xfrm>
            <a:off x="4211638" y="5373688"/>
            <a:ext cx="4537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bg-BG" sz="4000">
                <a:latin typeface="Times New Roman" panose="02020603050405020304" pitchFamily="18" charset="0"/>
              </a:rPr>
              <a:t>Светлинна писалка</a:t>
            </a:r>
            <a:endParaRPr lang="en-US" sz="4000">
              <a:latin typeface="Times New Roman" panose="02020603050405020304" pitchFamily="18" charset="0"/>
            </a:endParaRPr>
          </a:p>
        </p:txBody>
      </p:sp>
      <p:sp>
        <p:nvSpPr>
          <p:cNvPr id="2" name="Footer Placeholder 1"/>
          <p:cNvSpPr>
            <a:spLocks noGrp="1"/>
          </p:cNvSpPr>
          <p:nvPr>
            <p:ph type="ftr" sz="quarter" idx="11"/>
          </p:nvPr>
        </p:nvSpPr>
        <p:spPr/>
        <p:txBody>
          <a:bodyPr/>
          <a:lstStyle/>
          <a:p>
            <a:pPr>
              <a:defRPr/>
            </a:pPr>
            <a:r>
              <a:rPr lang="ru-RU" altLang="en-US" smtClean="0"/>
              <a:t>Технически параметри на частите на КС - Л. Дерменджиева</a:t>
            </a:r>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4294967295"/>
          </p:nvPr>
        </p:nvSpPr>
        <p:spPr>
          <a:xfrm>
            <a:off x="457200" y="6248400"/>
            <a:ext cx="2133600" cy="457200"/>
          </a:xfrm>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000" smtClean="0"/>
          </a:p>
        </p:txBody>
      </p:sp>
      <p:sp>
        <p:nvSpPr>
          <p:cNvPr id="32771" name="Rectangle 2"/>
          <p:cNvSpPr>
            <a:spLocks noGrp="1" noChangeArrowheads="1"/>
          </p:cNvSpPr>
          <p:nvPr>
            <p:ph type="title"/>
          </p:nvPr>
        </p:nvSpPr>
        <p:spPr/>
        <p:txBody>
          <a:bodyPr/>
          <a:lstStyle/>
          <a:p>
            <a:pPr eaLnBrk="1" hangingPunct="1"/>
            <a:r>
              <a:rPr lang="ru-RU" sz="3600" smtClean="0">
                <a:latin typeface="Times New Roman" panose="02020603050405020304" pitchFamily="18" charset="0"/>
              </a:rPr>
              <a:t>Изходни устройства</a:t>
            </a:r>
            <a:endParaRPr lang="en-US" sz="3600" smtClean="0">
              <a:latin typeface="Times New Roman" panose="02020603050405020304" pitchFamily="18" charset="0"/>
            </a:endParaRPr>
          </a:p>
        </p:txBody>
      </p:sp>
      <p:sp>
        <p:nvSpPr>
          <p:cNvPr id="32772" name="Rectangle 3"/>
          <p:cNvSpPr>
            <a:spLocks noGrp="1" noChangeArrowheads="1"/>
          </p:cNvSpPr>
          <p:nvPr>
            <p:ph type="body" idx="1"/>
          </p:nvPr>
        </p:nvSpPr>
        <p:spPr/>
        <p:txBody>
          <a:bodyPr/>
          <a:lstStyle/>
          <a:p>
            <a:pPr eaLnBrk="1" hangingPunct="1">
              <a:buFont typeface="Wingdings" panose="05000000000000000000" pitchFamily="2" charset="2"/>
              <a:buNone/>
            </a:pPr>
            <a:r>
              <a:rPr lang="ru-RU" smtClean="0"/>
              <a:t>Монитор:</a:t>
            </a:r>
          </a:p>
          <a:p>
            <a:pPr eaLnBrk="1" hangingPunct="1"/>
            <a:r>
              <a:rPr lang="ru-RU" smtClean="0"/>
              <a:t>Големина на екрана - 15”, 17”, 19”, 21”</a:t>
            </a:r>
            <a:r>
              <a:rPr lang="en-US" smtClean="0"/>
              <a:t> </a:t>
            </a:r>
            <a:endParaRPr lang="ru-RU" smtClean="0"/>
          </a:p>
          <a:p>
            <a:pPr eaLnBrk="1" hangingPunct="1"/>
            <a:r>
              <a:rPr lang="ru-RU" smtClean="0"/>
              <a:t>Честота на опресняване - 85 </a:t>
            </a:r>
            <a:r>
              <a:rPr lang="en-US" smtClean="0"/>
              <a:t>MHz</a:t>
            </a:r>
            <a:r>
              <a:rPr lang="ru-RU" smtClean="0"/>
              <a:t>/секунда</a:t>
            </a:r>
          </a:p>
          <a:p>
            <a:pPr eaLnBrk="1" hangingPunct="1">
              <a:buFont typeface="Wingdings" panose="05000000000000000000" pitchFamily="2" charset="2"/>
              <a:buNone/>
            </a:pPr>
            <a:r>
              <a:rPr lang="ru-RU" smtClean="0"/>
              <a:t> </a:t>
            </a:r>
            <a:endParaRPr lang="en-US" smtClean="0"/>
          </a:p>
        </p:txBody>
      </p:sp>
      <p:pic>
        <p:nvPicPr>
          <p:cNvPr id="32773" name="Picture 4" descr="19&quot; монито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388" y="3597275"/>
            <a:ext cx="2555875"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3497263"/>
            <a:ext cx="2968625"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700812" y="3925094"/>
            <a:ext cx="607859" cy="923330"/>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eaLnBrk="1" hangingPunct="1">
              <a:defRPr/>
            </a:pPr>
            <a:r>
              <a:rPr lang="bg-BG" sz="5400" b="1" dirty="0">
                <a:ln/>
                <a:solidFill>
                  <a:schemeClr val="accent4"/>
                </a:solidFill>
              </a:rPr>
              <a:t>?</a:t>
            </a:r>
            <a:endParaRPr lang="en-US" sz="5400" b="1" dirty="0">
              <a:ln/>
              <a:solidFill>
                <a:schemeClr val="accent4"/>
              </a:solidFill>
            </a:endParaRPr>
          </a:p>
        </p:txBody>
      </p:sp>
      <p:sp>
        <p:nvSpPr>
          <p:cNvPr id="3" name="Footer Placeholder 2"/>
          <p:cNvSpPr>
            <a:spLocks noGrp="1"/>
          </p:cNvSpPr>
          <p:nvPr>
            <p:ph type="ftr" sz="quarter" idx="11"/>
          </p:nvPr>
        </p:nvSpPr>
        <p:spPr/>
        <p:txBody>
          <a:bodyPr/>
          <a:lstStyle/>
          <a:p>
            <a:pPr>
              <a:defRPr/>
            </a:pPr>
            <a:r>
              <a:rPr lang="ru-RU" altLang="en-US" smtClean="0"/>
              <a:t>Технически параметри на частите на КС - Л. Дерменджиева</a:t>
            </a:r>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4294967295"/>
          </p:nvPr>
        </p:nvSpPr>
        <p:spPr>
          <a:xfrm>
            <a:off x="457200" y="6248400"/>
            <a:ext cx="2133600" cy="457200"/>
          </a:xfrm>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000" smtClean="0"/>
          </a:p>
        </p:txBody>
      </p:sp>
      <p:sp>
        <p:nvSpPr>
          <p:cNvPr id="33795" name="Rectangle 2"/>
          <p:cNvSpPr>
            <a:spLocks noGrp="1" noChangeArrowheads="1"/>
          </p:cNvSpPr>
          <p:nvPr>
            <p:ph type="title"/>
          </p:nvPr>
        </p:nvSpPr>
        <p:spPr/>
        <p:txBody>
          <a:bodyPr/>
          <a:lstStyle/>
          <a:p>
            <a:pPr eaLnBrk="1" hangingPunct="1"/>
            <a:r>
              <a:rPr lang="ru-RU" sz="3600" smtClean="0">
                <a:latin typeface="Times New Roman" panose="02020603050405020304" pitchFamily="18" charset="0"/>
              </a:rPr>
              <a:t>Принтер</a:t>
            </a:r>
            <a:r>
              <a:rPr lang="en-US" sz="3600" smtClean="0">
                <a:latin typeface="Times New Roman" panose="02020603050405020304" pitchFamily="18" charset="0"/>
              </a:rPr>
              <a:t> </a:t>
            </a:r>
          </a:p>
        </p:txBody>
      </p:sp>
      <p:pic>
        <p:nvPicPr>
          <p:cNvPr id="33796" name="Picture 4" descr="http://tbn0.google.com/images?q=tbn:o8s3fBtjItWsAM:http://www.comandati.ro/images/lx300p.jpg">
            <a:hlinkClick r:id="rId2"/>
          </p:cNvPr>
          <p:cNvPicPr>
            <a:picLocks noGrp="1" noChangeAspect="1" noChangeArrowheads="1"/>
          </p:cNvPicPr>
          <p:nvPr>
            <p:ph type="body" idx="1"/>
          </p:nvPr>
        </p:nvPicPr>
        <p:blipFill>
          <a:blip r:embed="rId3" r:link="rId4">
            <a:extLst>
              <a:ext uri="{28A0092B-C50C-407E-A947-70E740481C1C}">
                <a14:useLocalDpi xmlns:a14="http://schemas.microsoft.com/office/drawing/2010/main" val="0"/>
              </a:ext>
            </a:extLst>
          </a:blip>
          <a:srcRect/>
          <a:stretch>
            <a:fillRect/>
          </a:stretch>
        </p:blipFill>
        <p:spPr>
          <a:xfrm>
            <a:off x="323850" y="2162175"/>
            <a:ext cx="2160588" cy="20208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2708275"/>
            <a:ext cx="2449512" cy="2241550"/>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pic>
      <p:pic>
        <p:nvPicPr>
          <p:cNvPr id="33798" name="Picture 6" descr="HP-laserjet-12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2420938"/>
            <a:ext cx="2776538"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7"/>
          <p:cNvSpPr txBox="1">
            <a:spLocks noChangeArrowheads="1"/>
          </p:cNvSpPr>
          <p:nvPr/>
        </p:nvSpPr>
        <p:spPr bwMode="auto">
          <a:xfrm>
            <a:off x="2700338" y="5157788"/>
            <a:ext cx="37433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bg-BG" sz="2800">
                <a:latin typeface="Times New Roman" panose="02020603050405020304" pitchFamily="18" charset="0"/>
              </a:rPr>
              <a:t>Мастиленоструен</a:t>
            </a:r>
            <a:endParaRPr lang="en-US" sz="2800">
              <a:latin typeface="Times New Roman" panose="02020603050405020304" pitchFamily="18" charset="0"/>
            </a:endParaRPr>
          </a:p>
        </p:txBody>
      </p:sp>
      <p:sp>
        <p:nvSpPr>
          <p:cNvPr id="33800" name="Text Box 8"/>
          <p:cNvSpPr txBox="1">
            <a:spLocks noChangeArrowheads="1"/>
          </p:cNvSpPr>
          <p:nvPr/>
        </p:nvSpPr>
        <p:spPr bwMode="auto">
          <a:xfrm>
            <a:off x="0" y="4149725"/>
            <a:ext cx="28432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bg-BG" sz="2800">
                <a:latin typeface="Times New Roman" panose="02020603050405020304" pitchFamily="18" charset="0"/>
              </a:rPr>
              <a:t>  Матричен</a:t>
            </a:r>
            <a:endParaRPr lang="en-US" sz="2800">
              <a:latin typeface="Times New Roman" panose="02020603050405020304" pitchFamily="18" charset="0"/>
            </a:endParaRPr>
          </a:p>
        </p:txBody>
      </p:sp>
      <p:sp>
        <p:nvSpPr>
          <p:cNvPr id="33801" name="Text Box 9"/>
          <p:cNvSpPr txBox="1">
            <a:spLocks noChangeArrowheads="1"/>
          </p:cNvSpPr>
          <p:nvPr/>
        </p:nvSpPr>
        <p:spPr bwMode="auto">
          <a:xfrm>
            <a:off x="6227763" y="4221163"/>
            <a:ext cx="2520950"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bg-BG" sz="2800">
                <a:latin typeface="Times New Roman" panose="02020603050405020304" pitchFamily="18" charset="0"/>
              </a:rPr>
              <a:t>Лазерен</a:t>
            </a:r>
            <a:endParaRPr lang="en-US" sz="2800">
              <a:latin typeface="Times New Roman" panose="02020603050405020304" pitchFamily="18" charset="0"/>
            </a:endParaRPr>
          </a:p>
          <a:p>
            <a:pPr eaLnBrk="1" hangingPunct="1">
              <a:spcBef>
                <a:spcPct val="50000"/>
              </a:spcBef>
              <a:buClrTx/>
              <a:buSzTx/>
              <a:buFontTx/>
              <a:buNone/>
            </a:pPr>
            <a:endParaRPr lang="en-US" sz="2800">
              <a:latin typeface="Times New Roman" panose="02020603050405020304" pitchFamily="18" charset="0"/>
            </a:endParaRPr>
          </a:p>
        </p:txBody>
      </p:sp>
      <p:sp>
        <p:nvSpPr>
          <p:cNvPr id="2" name="Footer Placeholder 1"/>
          <p:cNvSpPr>
            <a:spLocks noGrp="1"/>
          </p:cNvSpPr>
          <p:nvPr>
            <p:ph type="ftr" sz="quarter" idx="11"/>
          </p:nvPr>
        </p:nvSpPr>
        <p:spPr/>
        <p:txBody>
          <a:bodyPr/>
          <a:lstStyle/>
          <a:p>
            <a:pPr>
              <a:defRPr/>
            </a:pPr>
            <a:r>
              <a:rPr lang="ru-RU" altLang="en-US" smtClean="0"/>
              <a:t>Технически параметри на частите на КС - Л. Дерменджиева</a:t>
            </a:r>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4294967295"/>
          </p:nvPr>
        </p:nvSpPr>
        <p:spPr>
          <a:xfrm>
            <a:off x="457200" y="6248400"/>
            <a:ext cx="2133600" cy="457200"/>
          </a:xfrm>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000" smtClean="0"/>
          </a:p>
        </p:txBody>
      </p:sp>
      <p:sp>
        <p:nvSpPr>
          <p:cNvPr id="34819" name="Rectangle 2"/>
          <p:cNvSpPr>
            <a:spLocks noGrp="1" noChangeArrowheads="1"/>
          </p:cNvSpPr>
          <p:nvPr>
            <p:ph type="title"/>
          </p:nvPr>
        </p:nvSpPr>
        <p:spPr/>
        <p:txBody>
          <a:bodyPr/>
          <a:lstStyle/>
          <a:p>
            <a:pPr eaLnBrk="1" hangingPunct="1"/>
            <a:r>
              <a:rPr lang="ru-RU" sz="3600" smtClean="0">
                <a:latin typeface="Times New Roman" panose="02020603050405020304" pitchFamily="18" charset="0"/>
              </a:rPr>
              <a:t>Колонки, микрофон, </a:t>
            </a:r>
            <a:r>
              <a:rPr lang="en-US" sz="3600" smtClean="0">
                <a:latin typeface="Times New Roman" panose="02020603050405020304" pitchFamily="18" charset="0"/>
              </a:rPr>
              <a:t>web</a:t>
            </a:r>
            <a:r>
              <a:rPr lang="ru-RU" sz="3600" smtClean="0">
                <a:latin typeface="Times New Roman" panose="02020603050405020304" pitchFamily="18" charset="0"/>
              </a:rPr>
              <a:t> </a:t>
            </a:r>
            <a:r>
              <a:rPr lang="bg-BG" sz="3600" smtClean="0">
                <a:latin typeface="Times New Roman" panose="02020603050405020304" pitchFamily="18" charset="0"/>
              </a:rPr>
              <a:t>камера</a:t>
            </a:r>
            <a:endParaRPr lang="en-US" sz="3600" smtClean="0">
              <a:latin typeface="Times New Roman" panose="02020603050405020304" pitchFamily="18" charset="0"/>
            </a:endParaRPr>
          </a:p>
        </p:txBody>
      </p:sp>
      <p:pic>
        <p:nvPicPr>
          <p:cNvPr id="34820"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0825" y="1916113"/>
            <a:ext cx="3295650" cy="3219450"/>
          </a:xfrm>
          <a:noFill/>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pic>
      <p:pic>
        <p:nvPicPr>
          <p:cNvPr id="348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4875" y="2060575"/>
            <a:ext cx="3159125" cy="2373313"/>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pic>
      <p:pic>
        <p:nvPicPr>
          <p:cNvPr id="34822"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78288" y="3141663"/>
            <a:ext cx="2509837" cy="292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ru-RU" altLang="en-US" smtClean="0"/>
              <a:t>Технически параметри на частите на КС - Л. Дерменджиева</a:t>
            </a:r>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39738" y="-255588"/>
            <a:ext cx="7543800" cy="1295401"/>
          </a:xfrm>
        </p:spPr>
        <p:txBody>
          <a:bodyPr/>
          <a:lstStyle/>
          <a:p>
            <a:r>
              <a:rPr lang="bg-BG" sz="3600" smtClean="0">
                <a:latin typeface="Times New Roman" panose="02020603050405020304" pitchFamily="18" charset="0"/>
              </a:rPr>
              <a:t>Речник</a:t>
            </a:r>
          </a:p>
        </p:txBody>
      </p:sp>
      <p:sp>
        <p:nvSpPr>
          <p:cNvPr id="3" name="Content Placeholder 2"/>
          <p:cNvSpPr>
            <a:spLocks noGrp="1"/>
          </p:cNvSpPr>
          <p:nvPr>
            <p:ph idx="1"/>
          </p:nvPr>
        </p:nvSpPr>
        <p:spPr>
          <a:xfrm>
            <a:off x="439738" y="1039813"/>
            <a:ext cx="8229600" cy="4411662"/>
          </a:xfrm>
        </p:spPr>
        <p:txBody>
          <a:bodyPr/>
          <a:lstStyle/>
          <a:p>
            <a:pPr>
              <a:buFont typeface="Wingdings" panose="05000000000000000000" pitchFamily="2" charset="2"/>
              <a:buChar char="Ø"/>
              <a:defRPr/>
            </a:pPr>
            <a:r>
              <a:rPr lang="en-US" sz="2400" b="1" dirty="0">
                <a:solidFill>
                  <a:srgbClr val="FF0000"/>
                </a:solidFill>
              </a:rPr>
              <a:t>B</a:t>
            </a:r>
            <a:r>
              <a:rPr lang="en-US" sz="2400" b="1" dirty="0" smtClean="0">
                <a:solidFill>
                  <a:srgbClr val="FF0000"/>
                </a:solidFill>
              </a:rPr>
              <a:t>us</a:t>
            </a:r>
            <a:r>
              <a:rPr lang="bg-BG" sz="2400" b="1" dirty="0">
                <a:solidFill>
                  <a:srgbClr val="FF0000"/>
                </a:solidFill>
              </a:rPr>
              <a:t>	</a:t>
            </a:r>
            <a:r>
              <a:rPr lang="bg-BG" sz="2400" dirty="0" smtClean="0"/>
              <a:t> - бъс - </a:t>
            </a:r>
            <a:r>
              <a:rPr lang="bg-BG" sz="2400" dirty="0"/>
              <a:t>	комуникационна шина, бъс</a:t>
            </a:r>
          </a:p>
          <a:p>
            <a:pPr>
              <a:buFont typeface="Wingdings" panose="05000000000000000000" pitchFamily="2" charset="2"/>
              <a:buChar char="Ø"/>
              <a:defRPr/>
            </a:pPr>
            <a:r>
              <a:rPr lang="en-US" sz="2400" b="1" dirty="0">
                <a:solidFill>
                  <a:srgbClr val="FF0000"/>
                </a:solidFill>
              </a:rPr>
              <a:t>M</a:t>
            </a:r>
            <a:r>
              <a:rPr lang="en-US" sz="2400" b="1" dirty="0" smtClean="0">
                <a:solidFill>
                  <a:srgbClr val="FF0000"/>
                </a:solidFill>
              </a:rPr>
              <a:t>other </a:t>
            </a:r>
            <a:r>
              <a:rPr lang="en-US" sz="2400" b="1" dirty="0">
                <a:solidFill>
                  <a:srgbClr val="FF0000"/>
                </a:solidFill>
              </a:rPr>
              <a:t>board</a:t>
            </a:r>
            <a:r>
              <a:rPr lang="bg-BG" sz="2400" b="1" dirty="0">
                <a:solidFill>
                  <a:srgbClr val="FF0000"/>
                </a:solidFill>
              </a:rPr>
              <a:t> </a:t>
            </a:r>
            <a:r>
              <a:rPr lang="bg-BG" sz="2400" dirty="0" smtClean="0"/>
              <a:t>-</a:t>
            </a:r>
            <a:r>
              <a:rPr lang="bg-BG" sz="2400" dirty="0"/>
              <a:t>	</a:t>
            </a:r>
            <a:r>
              <a:rPr lang="bg-BG" sz="2400" dirty="0" smtClean="0"/>
              <a:t>мадърборд -</a:t>
            </a:r>
            <a:r>
              <a:rPr lang="bg-BG" sz="2400" dirty="0"/>
              <a:t>	дънна платка, дъно</a:t>
            </a:r>
          </a:p>
          <a:p>
            <a:pPr>
              <a:buFont typeface="Wingdings" panose="05000000000000000000" pitchFamily="2" charset="2"/>
              <a:buChar char="Ø"/>
              <a:defRPr/>
            </a:pPr>
            <a:r>
              <a:rPr lang="en-US" sz="2400" b="1" dirty="0">
                <a:solidFill>
                  <a:srgbClr val="FF0000"/>
                </a:solidFill>
              </a:rPr>
              <a:t>Cache</a:t>
            </a:r>
            <a:r>
              <a:rPr lang="bg-BG" sz="2400" dirty="0" smtClean="0"/>
              <a:t> -</a:t>
            </a:r>
            <a:r>
              <a:rPr lang="bg-BG" sz="2400" dirty="0"/>
              <a:t>	</a:t>
            </a:r>
            <a:r>
              <a:rPr lang="bg-BG" sz="2400" dirty="0" smtClean="0"/>
              <a:t>кеш -</a:t>
            </a:r>
            <a:r>
              <a:rPr lang="bg-BG" sz="2400" dirty="0"/>
              <a:t>	таен склад; </a:t>
            </a:r>
            <a:r>
              <a:rPr lang="bg-BG" sz="2400" b="1" dirty="0"/>
              <a:t>специализирана памет</a:t>
            </a:r>
            <a:endParaRPr lang="bg-BG" sz="2400" dirty="0"/>
          </a:p>
          <a:p>
            <a:pPr>
              <a:buFont typeface="Wingdings" panose="05000000000000000000" pitchFamily="2" charset="2"/>
              <a:buChar char="Ø"/>
              <a:defRPr/>
            </a:pPr>
            <a:r>
              <a:rPr lang="en-US" sz="2400" b="1" dirty="0">
                <a:solidFill>
                  <a:srgbClr val="FF0000"/>
                </a:solidFill>
              </a:rPr>
              <a:t>Core</a:t>
            </a:r>
            <a:r>
              <a:rPr lang="bg-BG" sz="2400" dirty="0" smtClean="0"/>
              <a:t> -</a:t>
            </a:r>
            <a:r>
              <a:rPr lang="bg-BG" sz="2400" dirty="0"/>
              <a:t>	</a:t>
            </a:r>
            <a:r>
              <a:rPr lang="bg-BG" sz="2400" dirty="0" smtClean="0"/>
              <a:t>коър -</a:t>
            </a:r>
            <a:r>
              <a:rPr lang="bg-BG" sz="2400" dirty="0"/>
              <a:t>	ядро</a:t>
            </a:r>
          </a:p>
          <a:p>
            <a:pPr>
              <a:buFont typeface="Wingdings" panose="05000000000000000000" pitchFamily="2" charset="2"/>
              <a:buChar char="Ø"/>
              <a:defRPr/>
            </a:pPr>
            <a:r>
              <a:rPr lang="en-US" sz="2400" b="1" dirty="0">
                <a:solidFill>
                  <a:srgbClr val="FF0000"/>
                </a:solidFill>
              </a:rPr>
              <a:t>Settings</a:t>
            </a:r>
            <a:r>
              <a:rPr lang="en-US" sz="2400" dirty="0" smtClean="0"/>
              <a:t> -</a:t>
            </a:r>
            <a:r>
              <a:rPr lang="bg-BG" sz="2400" dirty="0"/>
              <a:t>	</a:t>
            </a:r>
            <a:r>
              <a:rPr lang="bg-BG" sz="2400" dirty="0" smtClean="0"/>
              <a:t>сетингс</a:t>
            </a:r>
            <a:r>
              <a:rPr lang="en-US" sz="2400" dirty="0" smtClean="0"/>
              <a:t> -</a:t>
            </a:r>
            <a:r>
              <a:rPr lang="bg-BG" sz="2400" dirty="0"/>
              <a:t>	настройки</a:t>
            </a:r>
          </a:p>
          <a:p>
            <a:pPr>
              <a:buFont typeface="Wingdings" panose="05000000000000000000" pitchFamily="2" charset="2"/>
              <a:buChar char="Ø"/>
              <a:defRPr/>
            </a:pPr>
            <a:r>
              <a:rPr lang="en-US" sz="2400" b="1" dirty="0">
                <a:solidFill>
                  <a:srgbClr val="FF0000"/>
                </a:solidFill>
              </a:rPr>
              <a:t>C</a:t>
            </a:r>
            <a:r>
              <a:rPr lang="en-US" sz="2400" b="1" dirty="0" smtClean="0">
                <a:solidFill>
                  <a:srgbClr val="FF0000"/>
                </a:solidFill>
              </a:rPr>
              <a:t>ontrol </a:t>
            </a:r>
            <a:r>
              <a:rPr lang="en-US" sz="2400" b="1" dirty="0">
                <a:solidFill>
                  <a:srgbClr val="FF0000"/>
                </a:solidFill>
              </a:rPr>
              <a:t>panel </a:t>
            </a:r>
            <a:r>
              <a:rPr lang="en-US" sz="2400" dirty="0" smtClean="0"/>
              <a:t>-</a:t>
            </a:r>
            <a:r>
              <a:rPr lang="bg-BG" sz="2400" dirty="0"/>
              <a:t>	контрол панел </a:t>
            </a:r>
            <a:r>
              <a:rPr lang="en-US" sz="2400" dirty="0" smtClean="0"/>
              <a:t> -</a:t>
            </a:r>
            <a:r>
              <a:rPr lang="bg-BG" sz="2400" dirty="0" smtClean="0"/>
              <a:t>       управл</a:t>
            </a:r>
            <a:r>
              <a:rPr lang="en-US" sz="2400" dirty="0"/>
              <a:t>.</a:t>
            </a:r>
            <a:r>
              <a:rPr lang="bg-BG" sz="2400" dirty="0" smtClean="0"/>
              <a:t> </a:t>
            </a:r>
            <a:r>
              <a:rPr lang="bg-BG" sz="2400" dirty="0"/>
              <a:t>панел</a:t>
            </a:r>
          </a:p>
          <a:p>
            <a:pPr>
              <a:buFont typeface="Wingdings" panose="05000000000000000000" pitchFamily="2" charset="2"/>
              <a:buChar char="Ø"/>
              <a:defRPr/>
            </a:pPr>
            <a:r>
              <a:rPr lang="en-US" sz="2400" b="1" dirty="0">
                <a:solidFill>
                  <a:srgbClr val="FF0000"/>
                </a:solidFill>
              </a:rPr>
              <a:t>Driver</a:t>
            </a:r>
            <a:r>
              <a:rPr lang="en-US" sz="2400" dirty="0" smtClean="0"/>
              <a:t> -</a:t>
            </a:r>
            <a:r>
              <a:rPr lang="bg-BG" sz="2400" dirty="0"/>
              <a:t>	</a:t>
            </a:r>
            <a:r>
              <a:rPr lang="bg-BG" sz="2400" dirty="0" smtClean="0"/>
              <a:t>драйвър</a:t>
            </a:r>
            <a:r>
              <a:rPr lang="en-US" sz="2400" dirty="0" smtClean="0"/>
              <a:t> -</a:t>
            </a:r>
            <a:r>
              <a:rPr lang="bg-BG" sz="2400" dirty="0"/>
              <a:t>	програма, управляваща устройство</a:t>
            </a:r>
          </a:p>
          <a:p>
            <a:pPr>
              <a:buFont typeface="Wingdings" panose="05000000000000000000" pitchFamily="2" charset="2"/>
              <a:buChar char="Ø"/>
              <a:defRPr/>
            </a:pPr>
            <a:r>
              <a:rPr lang="en-US" sz="2400" b="1" dirty="0">
                <a:solidFill>
                  <a:srgbClr val="FF0000"/>
                </a:solidFill>
              </a:rPr>
              <a:t>Device</a:t>
            </a:r>
            <a:r>
              <a:rPr lang="en-US" sz="2400" dirty="0" smtClean="0"/>
              <a:t> -</a:t>
            </a:r>
            <a:r>
              <a:rPr lang="bg-BG" sz="2400" dirty="0"/>
              <a:t>	</a:t>
            </a:r>
            <a:r>
              <a:rPr lang="bg-BG" sz="2400" dirty="0" smtClean="0"/>
              <a:t>дивайс</a:t>
            </a:r>
            <a:r>
              <a:rPr lang="en-US" sz="2400" dirty="0" smtClean="0"/>
              <a:t> -</a:t>
            </a:r>
            <a:r>
              <a:rPr lang="bg-BG" sz="2400" dirty="0"/>
              <a:t>	устройство (в компютър)</a:t>
            </a:r>
          </a:p>
          <a:p>
            <a:pPr>
              <a:buFont typeface="Wingdings" panose="05000000000000000000" pitchFamily="2" charset="2"/>
              <a:buChar char="Ø"/>
              <a:defRPr/>
            </a:pPr>
            <a:r>
              <a:rPr lang="en-US" sz="2400" b="1" dirty="0">
                <a:solidFill>
                  <a:srgbClr val="FF0000"/>
                </a:solidFill>
              </a:rPr>
              <a:t>M</a:t>
            </a:r>
            <a:r>
              <a:rPr lang="en-US" sz="2400" b="1" dirty="0" smtClean="0">
                <a:solidFill>
                  <a:srgbClr val="FF0000"/>
                </a:solidFill>
              </a:rPr>
              <a:t>anager</a:t>
            </a:r>
            <a:r>
              <a:rPr lang="bg-BG" sz="2400" dirty="0"/>
              <a:t>	</a:t>
            </a:r>
            <a:r>
              <a:rPr lang="en-US" sz="2400" dirty="0" smtClean="0"/>
              <a:t>- </a:t>
            </a:r>
            <a:r>
              <a:rPr lang="bg-BG" sz="2400" dirty="0" smtClean="0"/>
              <a:t>мениджър</a:t>
            </a:r>
            <a:r>
              <a:rPr lang="en-US" sz="2400" dirty="0" smtClean="0"/>
              <a:t> -</a:t>
            </a:r>
            <a:r>
              <a:rPr lang="bg-BG" sz="2400" dirty="0"/>
              <a:t>	управител, менажер</a:t>
            </a:r>
          </a:p>
          <a:p>
            <a:pPr>
              <a:buFont typeface="Wingdings" panose="05000000000000000000" pitchFamily="2" charset="2"/>
              <a:buChar char="Ø"/>
              <a:defRPr/>
            </a:pPr>
            <a:r>
              <a:rPr lang="en-US" sz="2400" b="1" dirty="0">
                <a:solidFill>
                  <a:srgbClr val="FF0000"/>
                </a:solidFill>
              </a:rPr>
              <a:t>General</a:t>
            </a:r>
            <a:r>
              <a:rPr lang="en-US" sz="2400" dirty="0" smtClean="0"/>
              <a:t> -</a:t>
            </a:r>
            <a:r>
              <a:rPr lang="bg-BG" sz="2400" dirty="0"/>
              <a:t>	</a:t>
            </a:r>
            <a:r>
              <a:rPr lang="bg-BG" sz="2400" dirty="0" smtClean="0"/>
              <a:t>дженерал</a:t>
            </a:r>
            <a:r>
              <a:rPr lang="en-US" sz="2400" dirty="0" smtClean="0"/>
              <a:t> -</a:t>
            </a:r>
            <a:r>
              <a:rPr lang="bg-BG" sz="2400" dirty="0"/>
              <a:t>	общ, генерален</a:t>
            </a:r>
          </a:p>
          <a:p>
            <a:pPr>
              <a:buFont typeface="Wingdings" panose="05000000000000000000" pitchFamily="2" charset="2"/>
              <a:buChar char="Ø"/>
              <a:defRPr/>
            </a:pPr>
            <a:r>
              <a:rPr lang="en-US" sz="2400" b="1" dirty="0">
                <a:solidFill>
                  <a:srgbClr val="FF0000"/>
                </a:solidFill>
              </a:rPr>
              <a:t>Wireless</a:t>
            </a:r>
            <a:r>
              <a:rPr lang="en-US" sz="2400" dirty="0" smtClean="0"/>
              <a:t> -</a:t>
            </a:r>
            <a:r>
              <a:rPr lang="bg-BG" sz="2400" dirty="0"/>
              <a:t>	</a:t>
            </a:r>
            <a:r>
              <a:rPr lang="bg-BG" sz="2400" dirty="0" smtClean="0"/>
              <a:t>уайърлес</a:t>
            </a:r>
            <a:r>
              <a:rPr lang="en-US" sz="2400" dirty="0" smtClean="0"/>
              <a:t> -</a:t>
            </a:r>
            <a:r>
              <a:rPr lang="bg-BG" sz="2400" dirty="0"/>
              <a:t>	безжичен</a:t>
            </a:r>
          </a:p>
          <a:p>
            <a:pPr marL="0" indent="0">
              <a:buFont typeface="Wingdings" panose="05000000000000000000" pitchFamily="2" charset="2"/>
              <a:buNone/>
              <a:defRPr/>
            </a:pPr>
            <a:r>
              <a:rPr lang="bg-BG" dirty="0"/>
              <a:t/>
            </a:r>
            <a:br>
              <a:rPr lang="bg-BG" dirty="0"/>
            </a:br>
            <a:r>
              <a:rPr lang="bg-BG" b="1" i="1" dirty="0"/>
              <a:t/>
            </a:r>
            <a:br>
              <a:rPr lang="bg-BG" b="1" i="1" dirty="0"/>
            </a:br>
            <a:endParaRPr lang="bg-BG" dirty="0"/>
          </a:p>
        </p:txBody>
      </p:sp>
      <p:sp>
        <p:nvSpPr>
          <p:cNvPr id="35844" name="Date Placeholder 3"/>
          <p:cNvSpPr>
            <a:spLocks noGrp="1"/>
          </p:cNvSpPr>
          <p:nvPr>
            <p:ph type="dt" sz="quarter" idx="4294967295"/>
          </p:nvPr>
        </p:nvSpPr>
        <p:spPr>
          <a:xfrm>
            <a:off x="457200" y="6248400"/>
            <a:ext cx="2133600" cy="457200"/>
          </a:xfrm>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sz="1000" smtClean="0"/>
          </a:p>
        </p:txBody>
      </p:sp>
      <p:sp>
        <p:nvSpPr>
          <p:cNvPr id="2" name="Footer Placeholder 1"/>
          <p:cNvSpPr>
            <a:spLocks noGrp="1"/>
          </p:cNvSpPr>
          <p:nvPr>
            <p:ph type="ftr" sz="quarter" idx="11"/>
          </p:nvPr>
        </p:nvSpPr>
        <p:spPr/>
        <p:txBody>
          <a:bodyPr/>
          <a:lstStyle/>
          <a:p>
            <a:pPr>
              <a:defRPr/>
            </a:pPr>
            <a:r>
              <a:rPr lang="ru-RU" altLang="en-US" smtClean="0"/>
              <a:t>Технически параметри на частите на КС - Л. Дерменджиева</a:t>
            </a:r>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4294967295"/>
          </p:nvPr>
        </p:nvSpPr>
        <p:spPr>
          <a:xfrm>
            <a:off x="457200" y="6248400"/>
            <a:ext cx="2133600" cy="457200"/>
          </a:xfrm>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000" smtClean="0"/>
          </a:p>
        </p:txBody>
      </p:sp>
      <p:sp>
        <p:nvSpPr>
          <p:cNvPr id="36867" name="Rectangle 2"/>
          <p:cNvSpPr>
            <a:spLocks noGrp="1" noChangeArrowheads="1"/>
          </p:cNvSpPr>
          <p:nvPr>
            <p:ph type="title"/>
          </p:nvPr>
        </p:nvSpPr>
        <p:spPr/>
        <p:txBody>
          <a:bodyPr/>
          <a:lstStyle/>
          <a:p>
            <a:pPr eaLnBrk="1" hangingPunct="1"/>
            <a:r>
              <a:rPr lang="bg-BG" sz="6600" smtClean="0">
                <a:latin typeface="Times New Roman" panose="02020603050405020304" pitchFamily="18" charset="0"/>
              </a:rPr>
              <a:t>Въпроси...</a:t>
            </a:r>
            <a:endParaRPr lang="en-US" sz="6600" smtClean="0">
              <a:latin typeface="Times New Roman" panose="02020603050405020304" pitchFamily="18" charset="0"/>
            </a:endParaRPr>
          </a:p>
        </p:txBody>
      </p:sp>
      <p:pic>
        <p:nvPicPr>
          <p:cNvPr id="36868" name="Picture 6" descr="j04324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6538" y="2133600"/>
            <a:ext cx="2905125"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ru-RU" altLang="en-US" smtClean="0"/>
              <a:t>Технически параметри на частите на КС - Л. Дерменджиева</a:t>
            </a:r>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4294967295"/>
          </p:nvPr>
        </p:nvSpPr>
        <p:spPr>
          <a:xfrm>
            <a:off x="457200" y="6248400"/>
            <a:ext cx="2133600" cy="457200"/>
          </a:xfrm>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000" smtClean="0"/>
          </a:p>
        </p:txBody>
      </p:sp>
      <p:sp>
        <p:nvSpPr>
          <p:cNvPr id="7171" name="Rectangle 2"/>
          <p:cNvSpPr>
            <a:spLocks noGrp="1" noChangeArrowheads="1"/>
          </p:cNvSpPr>
          <p:nvPr>
            <p:ph type="title"/>
          </p:nvPr>
        </p:nvSpPr>
        <p:spPr>
          <a:xfrm>
            <a:off x="468313" y="476250"/>
            <a:ext cx="7920037" cy="2232025"/>
          </a:xfrm>
        </p:spPr>
        <p:txBody>
          <a:bodyPr/>
          <a:lstStyle/>
          <a:p>
            <a:pPr indent="357188" eaLnBrk="1" hangingPunct="1"/>
            <a:r>
              <a:rPr lang="bg-BG" sz="3200" b="0" smtClean="0">
                <a:solidFill>
                  <a:schemeClr val="tx1"/>
                </a:solidFill>
                <a:latin typeface="Times New Roman" panose="02020603050405020304" pitchFamily="18" charset="0"/>
              </a:rPr>
              <a:t>Компютърът трябва да има поне две устройства: </a:t>
            </a:r>
            <a:br>
              <a:rPr lang="bg-BG" sz="3200" b="0" smtClean="0">
                <a:solidFill>
                  <a:schemeClr val="tx1"/>
                </a:solidFill>
                <a:latin typeface="Times New Roman" panose="02020603050405020304" pitchFamily="18" charset="0"/>
              </a:rPr>
            </a:br>
            <a:r>
              <a:rPr lang="bg-BG" sz="3200" b="0" smtClean="0">
                <a:solidFill>
                  <a:schemeClr val="tx1"/>
                </a:solidFill>
                <a:latin typeface="Times New Roman" panose="02020603050405020304" pitchFamily="18" charset="0"/>
              </a:rPr>
              <a:t> -  запаметяващо – памет</a:t>
            </a:r>
            <a:br>
              <a:rPr lang="bg-BG" sz="3200" b="0" smtClean="0">
                <a:solidFill>
                  <a:schemeClr val="tx1"/>
                </a:solidFill>
                <a:latin typeface="Times New Roman" panose="02020603050405020304" pitchFamily="18" charset="0"/>
              </a:rPr>
            </a:br>
            <a:r>
              <a:rPr lang="bg-BG" sz="3200" b="0" smtClean="0">
                <a:solidFill>
                  <a:schemeClr val="tx1"/>
                </a:solidFill>
                <a:latin typeface="Times New Roman" panose="02020603050405020304" pitchFamily="18" charset="0"/>
              </a:rPr>
              <a:t> - </a:t>
            </a:r>
            <a:r>
              <a:rPr lang="en-US" sz="3200" b="0" smtClean="0">
                <a:solidFill>
                  <a:schemeClr val="tx1"/>
                </a:solidFill>
                <a:latin typeface="Times New Roman" panose="02020603050405020304" pitchFamily="18" charset="0"/>
              </a:rPr>
              <a:t> </a:t>
            </a:r>
            <a:r>
              <a:rPr lang="bg-BG" sz="3200" b="0" smtClean="0">
                <a:solidFill>
                  <a:schemeClr val="tx1"/>
                </a:solidFill>
                <a:latin typeface="Times New Roman" panose="02020603050405020304" pitchFamily="18" charset="0"/>
              </a:rPr>
              <a:t>процесор – изчислително устройство</a:t>
            </a:r>
            <a:endParaRPr lang="en-US" sz="3200" b="0" smtClean="0">
              <a:solidFill>
                <a:schemeClr val="tx1"/>
              </a:solidFill>
              <a:latin typeface="Times New Roman" panose="02020603050405020304" pitchFamily="18" charset="0"/>
            </a:endParaRPr>
          </a:p>
        </p:txBody>
      </p:sp>
      <p:pic>
        <p:nvPicPr>
          <p:cNvPr id="7172" name="Picture 4" descr="Shema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3213100"/>
            <a:ext cx="9144000" cy="3644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a:xfrm>
            <a:off x="3048000" y="6524625"/>
            <a:ext cx="2895600" cy="457200"/>
          </a:xfrm>
        </p:spPr>
        <p:txBody>
          <a:bodyPr/>
          <a:lstStyle/>
          <a:p>
            <a:pPr>
              <a:defRPr/>
            </a:pPr>
            <a:r>
              <a:rPr lang="ru-RU" altLang="en-US" dirty="0" smtClean="0"/>
              <a:t>Технически параметри на частите на КС - Л. Дерменджиева</a:t>
            </a:r>
            <a:endParaRPr lang="en-US"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a:spLocks noGrp="1"/>
          </p:cNvSpPr>
          <p:nvPr>
            <p:ph type="dt" sz="quarter" idx="4294967295"/>
          </p:nvPr>
        </p:nvSpPr>
        <p:spPr>
          <a:xfrm>
            <a:off x="457200" y="6248400"/>
            <a:ext cx="2133600" cy="457200"/>
          </a:xfrm>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000" smtClean="0"/>
          </a:p>
        </p:txBody>
      </p:sp>
      <p:sp>
        <p:nvSpPr>
          <p:cNvPr id="37891" name="Rectangle 2"/>
          <p:cNvSpPr>
            <a:spLocks noGrp="1" noChangeArrowheads="1"/>
          </p:cNvSpPr>
          <p:nvPr>
            <p:ph type="title"/>
          </p:nvPr>
        </p:nvSpPr>
        <p:spPr/>
        <p:txBody>
          <a:bodyPr/>
          <a:lstStyle/>
          <a:p>
            <a:pPr eaLnBrk="1" hangingPunct="1"/>
            <a:r>
              <a:rPr lang="bg-BG" sz="4000" smtClean="0">
                <a:latin typeface="Times New Roman" panose="02020603050405020304" pitchFamily="18" charset="0"/>
              </a:rPr>
              <a:t>Кои са характеристиките на описаната система?</a:t>
            </a:r>
            <a:endParaRPr lang="en-US" sz="4000" smtClean="0">
              <a:latin typeface="Times New Roman" panose="02020603050405020304" pitchFamily="18" charset="0"/>
            </a:endParaRPr>
          </a:p>
        </p:txBody>
      </p:sp>
      <p:sp>
        <p:nvSpPr>
          <p:cNvPr id="28676" name="Rectangle 3"/>
          <p:cNvSpPr>
            <a:spLocks noGrp="1" noChangeArrowheads="1"/>
          </p:cNvSpPr>
          <p:nvPr>
            <p:ph type="body" idx="1"/>
          </p:nvPr>
        </p:nvSpPr>
        <p:spPr>
          <a:xfrm>
            <a:off x="457200" y="1989138"/>
            <a:ext cx="8229600" cy="4141787"/>
          </a:xfrm>
        </p:spPr>
        <p:txBody>
          <a:bodyPr/>
          <a:lstStyle/>
          <a:p>
            <a:pPr marL="0" indent="0" eaLnBrk="1" hangingPunct="1">
              <a:buFont typeface="Wingdings" panose="05000000000000000000" pitchFamily="2" charset="2"/>
              <a:buNone/>
              <a:defRPr/>
            </a:pPr>
            <a:r>
              <a:rPr lang="en-US" dirty="0" smtClean="0"/>
              <a:t>CPU – Intel CELERON-D 336/2.8 GHz/RAM 1GB/HDD 160GB</a:t>
            </a:r>
          </a:p>
          <a:p>
            <a:pPr eaLnBrk="1" hangingPunct="1">
              <a:defRPr/>
            </a:pPr>
            <a:endParaRPr lang="en-US" dirty="0" smtClean="0"/>
          </a:p>
          <a:p>
            <a:pPr eaLnBrk="1" hangingPunct="1">
              <a:defRPr/>
            </a:pPr>
            <a:endParaRPr lang="en-US" dirty="0" smtClean="0"/>
          </a:p>
        </p:txBody>
      </p:sp>
      <p:sp>
        <p:nvSpPr>
          <p:cNvPr id="2" name="Footer Placeholder 1"/>
          <p:cNvSpPr>
            <a:spLocks noGrp="1"/>
          </p:cNvSpPr>
          <p:nvPr>
            <p:ph type="ftr" sz="quarter" idx="11"/>
          </p:nvPr>
        </p:nvSpPr>
        <p:spPr/>
        <p:txBody>
          <a:bodyPr/>
          <a:lstStyle/>
          <a:p>
            <a:pPr>
              <a:defRPr/>
            </a:pPr>
            <a:r>
              <a:rPr lang="ru-RU" altLang="en-US" smtClean="0"/>
              <a:t>Технически параметри на частите на КС - Л. Дерменджиева</a:t>
            </a:r>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611188" y="1195388"/>
            <a:ext cx="8075612" cy="5510212"/>
          </a:xfrm>
        </p:spPr>
        <p:txBody>
          <a:bodyPr/>
          <a:lstStyle/>
          <a:p>
            <a:pPr eaLnBrk="1" hangingPunct="1">
              <a:buFont typeface="Wingdings" panose="05000000000000000000" pitchFamily="2" charset="2"/>
              <a:buNone/>
            </a:pPr>
            <a:r>
              <a:rPr lang="ru-RU" sz="4000" smtClean="0">
                <a:latin typeface="Times New Roman" panose="02020603050405020304" pitchFamily="18" charset="0"/>
              </a:rPr>
              <a:t>   </a:t>
            </a:r>
            <a:r>
              <a:rPr lang="ru-RU" sz="3200" smtClean="0">
                <a:latin typeface="Times New Roman" panose="02020603050405020304" pitchFamily="18" charset="0"/>
              </a:rPr>
              <a:t>Всеки компютър се състои от две основни части: </a:t>
            </a:r>
            <a:r>
              <a:rPr lang="ru-RU" sz="3200" b="1" smtClean="0">
                <a:latin typeface="Times New Roman" panose="02020603050405020304" pitchFamily="18" charset="0"/>
              </a:rPr>
              <a:t>хардуер</a:t>
            </a:r>
            <a:r>
              <a:rPr lang="ru-RU" sz="3200" smtClean="0">
                <a:latin typeface="Times New Roman" panose="02020603050405020304" pitchFamily="18" charset="0"/>
              </a:rPr>
              <a:t> и </a:t>
            </a:r>
            <a:r>
              <a:rPr lang="ru-RU" sz="3200" b="1" smtClean="0">
                <a:latin typeface="Times New Roman" panose="02020603050405020304" pitchFamily="18" charset="0"/>
              </a:rPr>
              <a:t>софтуер</a:t>
            </a:r>
            <a:r>
              <a:rPr lang="ru-RU" sz="3200" smtClean="0">
                <a:latin typeface="Times New Roman" panose="02020603050405020304" pitchFamily="18" charset="0"/>
              </a:rPr>
              <a:t>:</a:t>
            </a:r>
          </a:p>
          <a:p>
            <a:pPr eaLnBrk="1" hangingPunct="1"/>
            <a:r>
              <a:rPr lang="ru-RU" sz="3200" b="1" smtClean="0">
                <a:latin typeface="Times New Roman" panose="02020603050405020304" pitchFamily="18" charset="0"/>
              </a:rPr>
              <a:t>Хардуерът</a:t>
            </a:r>
            <a:r>
              <a:rPr lang="ru-RU" sz="3200" smtClean="0">
                <a:latin typeface="Times New Roman" panose="02020603050405020304" pitchFamily="18" charset="0"/>
              </a:rPr>
              <a:t> е физическата част на компютърната система</a:t>
            </a:r>
            <a:r>
              <a:rPr lang="bg-BG" sz="3200" smtClean="0">
                <a:latin typeface="Times New Roman" panose="02020603050405020304" pitchFamily="18" charset="0"/>
              </a:rPr>
              <a:t>;</a:t>
            </a:r>
          </a:p>
          <a:p>
            <a:pPr eaLnBrk="1" hangingPunct="1"/>
            <a:r>
              <a:rPr lang="ru-RU" sz="3200" b="1" smtClean="0">
                <a:latin typeface="Times New Roman" panose="02020603050405020304" pitchFamily="18" charset="0"/>
              </a:rPr>
              <a:t>Софтуерът</a:t>
            </a:r>
            <a:r>
              <a:rPr lang="ru-RU" sz="3200" smtClean="0">
                <a:latin typeface="Times New Roman" panose="02020603050405020304" pitchFamily="18" charset="0"/>
              </a:rPr>
              <a:t> е последователност от инструкции, които казват на компютъра какво трябва да прави.</a:t>
            </a:r>
            <a:r>
              <a:rPr lang="en-US" sz="3200" smtClean="0">
                <a:latin typeface="Times New Roman" panose="02020603050405020304" pitchFamily="18" charset="0"/>
              </a:rPr>
              <a:t> </a:t>
            </a:r>
          </a:p>
        </p:txBody>
      </p:sp>
      <p:sp>
        <p:nvSpPr>
          <p:cNvPr id="2" name="Footer Placeholder 1"/>
          <p:cNvSpPr>
            <a:spLocks noGrp="1"/>
          </p:cNvSpPr>
          <p:nvPr>
            <p:ph type="ftr" sz="quarter" idx="11"/>
          </p:nvPr>
        </p:nvSpPr>
        <p:spPr/>
        <p:txBody>
          <a:bodyPr/>
          <a:lstStyle/>
          <a:p>
            <a:pPr>
              <a:defRPr/>
            </a:pPr>
            <a:r>
              <a:rPr lang="ru-RU" altLang="en-US" smtClean="0"/>
              <a:t>Технически параметри на частите на КС - Л. Дерменджиева</a:t>
            </a:r>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bg-BG" sz="4400" smtClean="0">
                <a:latin typeface="Times New Roman" panose="02020603050405020304" pitchFamily="18" charset="0"/>
              </a:rPr>
              <a:t>Хардуер</a:t>
            </a:r>
            <a:endParaRPr lang="en-US" sz="4400" smtClean="0">
              <a:latin typeface="Times New Roman" panose="02020603050405020304" pitchFamily="18" charset="0"/>
            </a:endParaRPr>
          </a:p>
        </p:txBody>
      </p:sp>
      <p:sp>
        <p:nvSpPr>
          <p:cNvPr id="7172" name="Rectangle 3"/>
          <p:cNvSpPr>
            <a:spLocks noGrp="1" noChangeArrowheads="1"/>
          </p:cNvSpPr>
          <p:nvPr>
            <p:ph type="body" idx="1"/>
          </p:nvPr>
        </p:nvSpPr>
        <p:spPr>
          <a:xfrm>
            <a:off x="359569" y="1427882"/>
            <a:ext cx="8424862" cy="4897437"/>
          </a:xfrm>
        </p:spPr>
        <p:txBody>
          <a:bodyPr/>
          <a:lstStyle/>
          <a:p>
            <a:pPr marL="0" indent="442913" eaLnBrk="1" hangingPunct="1">
              <a:lnSpc>
                <a:spcPct val="90000"/>
              </a:lnSpc>
              <a:buFont typeface="Wingdings" panose="05000000000000000000" pitchFamily="2" charset="2"/>
              <a:buNone/>
              <a:defRPr/>
            </a:pPr>
            <a:r>
              <a:rPr lang="ru-RU" sz="3200" dirty="0" smtClean="0">
                <a:latin typeface="Times New Roman" panose="02020603050405020304" pitchFamily="18" charset="0"/>
              </a:rPr>
              <a:t>В </a:t>
            </a:r>
            <a:r>
              <a:rPr lang="ru-RU" sz="3200" b="1" dirty="0" smtClean="0">
                <a:latin typeface="Times New Roman" panose="02020603050405020304" pitchFamily="18" charset="0"/>
              </a:rPr>
              <a:t>хардуерната част</a:t>
            </a:r>
            <a:r>
              <a:rPr lang="ru-RU" sz="3200" dirty="0" smtClean="0">
                <a:latin typeface="Times New Roman" panose="02020603050405020304" pitchFamily="18" charset="0"/>
              </a:rPr>
              <a:t> на всеки персонален компютър влизат няколко физически компонента: </a:t>
            </a:r>
            <a:endParaRPr lang="en-US" sz="3200" dirty="0" smtClean="0">
              <a:latin typeface="Times New Roman" panose="02020603050405020304" pitchFamily="18" charset="0"/>
            </a:endParaRPr>
          </a:p>
          <a:p>
            <a:pPr eaLnBrk="1" hangingPunct="1">
              <a:lnSpc>
                <a:spcPct val="90000"/>
              </a:lnSpc>
              <a:buFont typeface="Wingdings" panose="05000000000000000000" pitchFamily="2" charset="2"/>
              <a:buChar char="Ø"/>
              <a:defRPr/>
            </a:pPr>
            <a:r>
              <a:rPr lang="ru-RU" sz="3200" b="1" i="1" dirty="0" smtClean="0">
                <a:latin typeface="Times New Roman" panose="02020603050405020304" pitchFamily="18" charset="0"/>
              </a:rPr>
              <a:t>централен процесор</a:t>
            </a:r>
            <a:r>
              <a:rPr lang="bg-BG" sz="3200" b="1" i="1" dirty="0">
                <a:latin typeface="Times New Roman" panose="02020603050405020304" pitchFamily="18" charset="0"/>
              </a:rPr>
              <a:t>;</a:t>
            </a:r>
            <a:endParaRPr lang="en-US" sz="3200" b="1" i="1" dirty="0" smtClean="0">
              <a:latin typeface="Times New Roman" panose="02020603050405020304" pitchFamily="18" charset="0"/>
            </a:endParaRPr>
          </a:p>
          <a:p>
            <a:pPr eaLnBrk="1" hangingPunct="1">
              <a:lnSpc>
                <a:spcPct val="90000"/>
              </a:lnSpc>
              <a:buFont typeface="Wingdings" panose="05000000000000000000" pitchFamily="2" charset="2"/>
              <a:buChar char="Ø"/>
              <a:defRPr/>
            </a:pPr>
            <a:r>
              <a:rPr lang="ru-RU" sz="3200" b="1" i="1" dirty="0" smtClean="0">
                <a:latin typeface="Times New Roman" panose="02020603050405020304" pitchFamily="18" charset="0"/>
              </a:rPr>
              <a:t>входни и изходни устройства</a:t>
            </a:r>
            <a:r>
              <a:rPr lang="bg-BG" sz="3200" b="1" i="1" dirty="0">
                <a:latin typeface="Times New Roman" panose="02020603050405020304" pitchFamily="18" charset="0"/>
              </a:rPr>
              <a:t>;</a:t>
            </a:r>
            <a:endParaRPr lang="en-US" sz="3200" b="1" i="1" dirty="0" smtClean="0">
              <a:latin typeface="Times New Roman" panose="02020603050405020304" pitchFamily="18" charset="0"/>
            </a:endParaRPr>
          </a:p>
          <a:p>
            <a:pPr eaLnBrk="1" hangingPunct="1">
              <a:lnSpc>
                <a:spcPct val="90000"/>
              </a:lnSpc>
              <a:buFont typeface="Wingdings" panose="05000000000000000000" pitchFamily="2" charset="2"/>
              <a:buChar char="Ø"/>
              <a:defRPr/>
            </a:pPr>
            <a:r>
              <a:rPr lang="ru-RU" sz="3200" b="1" i="1" dirty="0" smtClean="0">
                <a:latin typeface="Times New Roman" panose="02020603050405020304" pitchFamily="18" charset="0"/>
              </a:rPr>
              <a:t>два основни вида памет</a:t>
            </a:r>
            <a:r>
              <a:rPr lang="bg-BG" sz="3200" b="1" i="1" dirty="0">
                <a:latin typeface="Times New Roman" panose="02020603050405020304" pitchFamily="18" charset="0"/>
              </a:rPr>
              <a:t>;</a:t>
            </a:r>
            <a:endParaRPr lang="en-US" sz="3200" b="1" i="1" dirty="0" smtClean="0">
              <a:latin typeface="Times New Roman" panose="02020603050405020304" pitchFamily="18" charset="0"/>
            </a:endParaRPr>
          </a:p>
          <a:p>
            <a:pPr eaLnBrk="1" hangingPunct="1">
              <a:lnSpc>
                <a:spcPct val="90000"/>
              </a:lnSpc>
              <a:buFont typeface="Wingdings" panose="05000000000000000000" pitchFamily="2" charset="2"/>
              <a:buChar char="Ø"/>
              <a:defRPr/>
            </a:pPr>
            <a:r>
              <a:rPr lang="ru-RU" sz="3200" b="1" i="1" dirty="0" smtClean="0">
                <a:latin typeface="Times New Roman" panose="02020603050405020304" pitchFamily="18" charset="0"/>
              </a:rPr>
              <a:t> устройства за съхраняване на информацията</a:t>
            </a:r>
            <a:r>
              <a:rPr lang="ru-RU" sz="3200" i="1" dirty="0" smtClean="0">
                <a:latin typeface="Times New Roman" panose="02020603050405020304" pitchFamily="18" charset="0"/>
              </a:rPr>
              <a:t>.</a:t>
            </a:r>
            <a:r>
              <a:rPr lang="ru-RU" sz="3200" dirty="0" smtClean="0">
                <a:latin typeface="Times New Roman" panose="02020603050405020304" pitchFamily="18" charset="0"/>
              </a:rPr>
              <a:t/>
            </a:r>
            <a:br>
              <a:rPr lang="ru-RU" sz="3200" dirty="0" smtClean="0">
                <a:latin typeface="Times New Roman" panose="02020603050405020304" pitchFamily="18" charset="0"/>
              </a:rPr>
            </a:br>
            <a:r>
              <a:rPr lang="ru-RU" sz="3200" dirty="0" smtClean="0"/>
              <a:t/>
            </a:r>
            <a:br>
              <a:rPr lang="ru-RU" sz="3200" dirty="0" smtClean="0"/>
            </a:br>
            <a:endParaRPr lang="en-US" sz="3200" dirty="0" smtClean="0"/>
          </a:p>
        </p:txBody>
      </p:sp>
      <p:sp>
        <p:nvSpPr>
          <p:cNvPr id="2" name="Footer Placeholder 1"/>
          <p:cNvSpPr>
            <a:spLocks noGrp="1"/>
          </p:cNvSpPr>
          <p:nvPr>
            <p:ph type="ftr" sz="quarter" idx="11"/>
          </p:nvPr>
        </p:nvSpPr>
        <p:spPr/>
        <p:txBody>
          <a:bodyPr/>
          <a:lstStyle/>
          <a:p>
            <a:pPr>
              <a:defRPr/>
            </a:pPr>
            <a:r>
              <a:rPr lang="ru-RU" altLang="en-US" dirty="0" smtClean="0"/>
              <a:t>Технически параметри на частите на КС - Л. Дерменджиева</a:t>
            </a:r>
            <a:endParaRPr lang="en-US"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4294967295"/>
          </p:nvPr>
        </p:nvSpPr>
        <p:spPr>
          <a:xfrm>
            <a:off x="457200" y="6248400"/>
            <a:ext cx="2133600" cy="457200"/>
          </a:xfrm>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000" smtClean="0"/>
          </a:p>
        </p:txBody>
      </p:sp>
      <p:sp>
        <p:nvSpPr>
          <p:cNvPr id="8195" name="Rectangle 3"/>
          <p:cNvSpPr>
            <a:spLocks noGrp="1" noChangeArrowheads="1"/>
          </p:cNvSpPr>
          <p:nvPr>
            <p:ph type="body" idx="1"/>
          </p:nvPr>
        </p:nvSpPr>
        <p:spPr>
          <a:xfrm>
            <a:off x="611188" y="1419225"/>
            <a:ext cx="8147050" cy="5438775"/>
          </a:xfrm>
        </p:spPr>
        <p:txBody>
          <a:bodyPr/>
          <a:lstStyle/>
          <a:p>
            <a:pPr marL="0" indent="542925" eaLnBrk="1" hangingPunct="1">
              <a:buFont typeface="Wingdings" panose="05000000000000000000" pitchFamily="2" charset="2"/>
              <a:buNone/>
              <a:defRPr/>
            </a:pPr>
            <a:r>
              <a:rPr lang="ru-RU" sz="3200" dirty="0" smtClean="0">
                <a:latin typeface="Times New Roman" panose="02020603050405020304" pitchFamily="18" charset="0"/>
              </a:rPr>
              <a:t>Взаимодействието между отделните физически части на компютъра се управлява от софтуера. </a:t>
            </a:r>
          </a:p>
          <a:p>
            <a:pPr marL="0" indent="542925" eaLnBrk="1" hangingPunct="1">
              <a:buFont typeface="Wingdings" panose="05000000000000000000" pitchFamily="2" charset="2"/>
              <a:buNone/>
              <a:defRPr/>
            </a:pPr>
            <a:r>
              <a:rPr lang="ru-RU" sz="3200" dirty="0" smtClean="0">
                <a:latin typeface="Times New Roman" panose="02020603050405020304" pitchFamily="18" charset="0"/>
              </a:rPr>
              <a:t>Софтуерът са компютърните програми. Има </a:t>
            </a:r>
            <a:r>
              <a:rPr lang="ru-RU" sz="3200" b="1" dirty="0" smtClean="0">
                <a:latin typeface="Times New Roman" panose="02020603050405020304" pitchFamily="18" charset="0"/>
              </a:rPr>
              <a:t>два основни вида софтуер</a:t>
            </a:r>
            <a:r>
              <a:rPr lang="ru-RU" sz="3200" dirty="0" smtClean="0">
                <a:latin typeface="Times New Roman" panose="02020603050405020304" pitchFamily="18" charset="0"/>
              </a:rPr>
              <a:t>: </a:t>
            </a:r>
          </a:p>
          <a:p>
            <a:pPr eaLnBrk="1" hangingPunct="1">
              <a:buFont typeface="Wingdings" panose="05000000000000000000" pitchFamily="2" charset="2"/>
              <a:buChar char="Ø"/>
              <a:defRPr/>
            </a:pPr>
            <a:r>
              <a:rPr lang="ru-RU" sz="3200" b="1" i="1" dirty="0" smtClean="0">
                <a:latin typeface="Times New Roman" panose="02020603050405020304" pitchFamily="18" charset="0"/>
              </a:rPr>
              <a:t>системен софтуер (операционна система);</a:t>
            </a:r>
          </a:p>
          <a:p>
            <a:pPr eaLnBrk="1" hangingPunct="1">
              <a:buFont typeface="Wingdings" panose="05000000000000000000" pitchFamily="2" charset="2"/>
              <a:buChar char="Ø"/>
              <a:defRPr/>
            </a:pPr>
            <a:r>
              <a:rPr lang="ru-RU" sz="3200" b="1" i="1" dirty="0" smtClean="0">
                <a:latin typeface="Times New Roman" panose="02020603050405020304" pitchFamily="18" charset="0"/>
              </a:rPr>
              <a:t>приложен софтуер.</a:t>
            </a:r>
            <a:endParaRPr lang="en-US" sz="3200" b="1" i="1" dirty="0" smtClean="0">
              <a:latin typeface="Times New Roman" panose="02020603050405020304" pitchFamily="18" charset="0"/>
            </a:endParaRPr>
          </a:p>
        </p:txBody>
      </p:sp>
      <p:sp>
        <p:nvSpPr>
          <p:cNvPr id="10244" name="Rectangle 2"/>
          <p:cNvSpPr>
            <a:spLocks noGrp="1" noChangeArrowheads="1"/>
          </p:cNvSpPr>
          <p:nvPr>
            <p:ph type="title"/>
          </p:nvPr>
        </p:nvSpPr>
        <p:spPr/>
        <p:txBody>
          <a:bodyPr/>
          <a:lstStyle/>
          <a:p>
            <a:pPr eaLnBrk="1" hangingPunct="1"/>
            <a:r>
              <a:rPr lang="bg-BG" sz="4400" smtClean="0">
                <a:latin typeface="Times New Roman" panose="02020603050405020304" pitchFamily="18" charset="0"/>
              </a:rPr>
              <a:t>Софтуер</a:t>
            </a:r>
            <a:endParaRPr lang="en-US" sz="4400" smtClean="0">
              <a:latin typeface="Times New Roman" panose="02020603050405020304" pitchFamily="18" charset="0"/>
            </a:endParaRPr>
          </a:p>
        </p:txBody>
      </p:sp>
      <p:sp>
        <p:nvSpPr>
          <p:cNvPr id="2" name="Footer Placeholder 1"/>
          <p:cNvSpPr>
            <a:spLocks noGrp="1"/>
          </p:cNvSpPr>
          <p:nvPr>
            <p:ph type="ftr" sz="quarter" idx="11"/>
          </p:nvPr>
        </p:nvSpPr>
        <p:spPr/>
        <p:txBody>
          <a:bodyPr/>
          <a:lstStyle/>
          <a:p>
            <a:pPr>
              <a:defRPr/>
            </a:pPr>
            <a:r>
              <a:rPr lang="ru-RU" altLang="en-US" smtClean="0"/>
              <a:t>Технически параметри на частите на КС - Л. Дерменджиева</a:t>
            </a:r>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xfrm>
            <a:off x="457200" y="6524625"/>
            <a:ext cx="2133600" cy="457200"/>
          </a:xfrm>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000" smtClean="0"/>
          </a:p>
        </p:txBody>
      </p:sp>
      <p:sp>
        <p:nvSpPr>
          <p:cNvPr id="11267" name="Rectangle 67"/>
          <p:cNvSpPr>
            <a:spLocks noGrp="1" noChangeArrowheads="1"/>
          </p:cNvSpPr>
          <p:nvPr>
            <p:ph type="title"/>
          </p:nvPr>
        </p:nvSpPr>
        <p:spPr>
          <a:xfrm>
            <a:off x="457200" y="-171450"/>
            <a:ext cx="7543800" cy="1295400"/>
          </a:xfrm>
        </p:spPr>
        <p:txBody>
          <a:bodyPr/>
          <a:lstStyle/>
          <a:p>
            <a:pPr algn="ctr" eaLnBrk="1" hangingPunct="1"/>
            <a:r>
              <a:rPr lang="bg-BG" sz="4000" smtClean="0">
                <a:latin typeface="Times New Roman" panose="02020603050405020304" pitchFamily="18" charset="0"/>
              </a:rPr>
              <a:t>Мерни единици</a:t>
            </a:r>
            <a:endParaRPr lang="en-US" sz="4000" smtClean="0">
              <a:latin typeface="Times New Roman" panose="02020603050405020304" pitchFamily="18" charset="0"/>
            </a:endParaRPr>
          </a:p>
        </p:txBody>
      </p:sp>
      <p:graphicFrame>
        <p:nvGraphicFramePr>
          <p:cNvPr id="12385" name="Group 97"/>
          <p:cNvGraphicFramePr>
            <a:graphicFrameLocks noGrp="1"/>
          </p:cNvGraphicFramePr>
          <p:nvPr>
            <p:ph idx="1"/>
          </p:nvPr>
        </p:nvGraphicFramePr>
        <p:xfrm>
          <a:off x="457200" y="1341438"/>
          <a:ext cx="8291513" cy="5151435"/>
        </p:xfrm>
        <a:graphic>
          <a:graphicData uri="http://schemas.openxmlformats.org/drawingml/2006/table">
            <a:tbl>
              <a:tblPr/>
              <a:tblGrid>
                <a:gridCol w="2072451"/>
                <a:gridCol w="1898452"/>
                <a:gridCol w="2248159"/>
                <a:gridCol w="2072451"/>
              </a:tblGrid>
              <a:tr h="1030287">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800" b="1" i="0" u="none" strike="noStrike" cap="none" normalizeH="0" baseline="0" dirty="0" err="1" smtClean="0">
                          <a:ln>
                            <a:noFill/>
                          </a:ln>
                          <a:solidFill>
                            <a:schemeClr val="tx2"/>
                          </a:solidFill>
                          <a:effectLst/>
                          <a:latin typeface="Times New Roman" pitchFamily="18" charset="0"/>
                        </a:rPr>
                        <a:t>Мерна</a:t>
                      </a:r>
                      <a:r>
                        <a:rPr kumimoji="0" lang="en-US" sz="2800" b="1" i="0" u="none" strike="noStrike" cap="none" normalizeH="0" baseline="0" dirty="0" smtClean="0">
                          <a:ln>
                            <a:noFill/>
                          </a:ln>
                          <a:solidFill>
                            <a:schemeClr val="tx2"/>
                          </a:solidFill>
                          <a:effectLst/>
                          <a:latin typeface="Times New Roman" pitchFamily="18" charset="0"/>
                        </a:rPr>
                        <a:t> </a:t>
                      </a:r>
                      <a:r>
                        <a:rPr kumimoji="0" lang="en-US" sz="2800" b="1" i="0" u="none" strike="noStrike" cap="none" normalizeH="0" baseline="0" dirty="0" err="1" smtClean="0">
                          <a:ln>
                            <a:noFill/>
                          </a:ln>
                          <a:solidFill>
                            <a:schemeClr val="tx2"/>
                          </a:solidFill>
                          <a:effectLst/>
                          <a:latin typeface="Times New Roman" pitchFamily="18" charset="0"/>
                        </a:rPr>
                        <a:t>единица</a:t>
                      </a:r>
                      <a:endParaRPr kumimoji="0" lang="en-US" sz="2800" b="1" i="0" u="none" strike="noStrike" cap="none" normalizeH="0" baseline="0" dirty="0" smtClean="0">
                        <a:ln>
                          <a:noFill/>
                        </a:ln>
                        <a:solidFill>
                          <a:schemeClr val="tx2"/>
                        </a:solidFill>
                        <a:effectLst/>
                        <a:latin typeface="Times New Roman" pitchFamily="18" charset="0"/>
                      </a:endParaRPr>
                    </a:p>
                  </a:txBody>
                  <a:tcPr marL="91443" marR="91443"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800" b="1" i="0" u="none" strike="noStrike" cap="none" normalizeH="0" baseline="0" smtClean="0">
                          <a:ln>
                            <a:noFill/>
                          </a:ln>
                          <a:solidFill>
                            <a:schemeClr val="tx2"/>
                          </a:solidFill>
                          <a:effectLst/>
                          <a:latin typeface="Times New Roman" pitchFamily="18" charset="0"/>
                        </a:rPr>
                        <a:t>Означение</a:t>
                      </a:r>
                    </a:p>
                  </a:txBody>
                  <a:tcPr marL="91443" marR="91443"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800" b="1" i="0" u="none" strike="noStrike" cap="none" normalizeH="0" baseline="0" dirty="0" err="1" smtClean="0">
                          <a:ln>
                            <a:noFill/>
                          </a:ln>
                          <a:solidFill>
                            <a:schemeClr val="tx2"/>
                          </a:solidFill>
                          <a:effectLst/>
                          <a:latin typeface="Times New Roman" pitchFamily="18" charset="0"/>
                        </a:rPr>
                        <a:t>Равно</a:t>
                      </a:r>
                      <a:r>
                        <a:rPr kumimoji="0" lang="bg-BG" sz="2800" b="1" i="0" u="none" strike="noStrike" cap="none" normalizeH="0" baseline="0" dirty="0" smtClean="0">
                          <a:ln>
                            <a:noFill/>
                          </a:ln>
                          <a:solidFill>
                            <a:schemeClr val="tx2"/>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800" b="1" i="0" u="none" strike="noStrike" cap="none" normalizeH="0" baseline="0" dirty="0" err="1" smtClean="0">
                          <a:ln>
                            <a:noFill/>
                          </a:ln>
                          <a:solidFill>
                            <a:schemeClr val="tx2"/>
                          </a:solidFill>
                          <a:effectLst/>
                          <a:latin typeface="Times New Roman" pitchFamily="18" charset="0"/>
                        </a:rPr>
                        <a:t>стойност</a:t>
                      </a:r>
                      <a:endParaRPr kumimoji="0" lang="en-US" sz="2800" b="1" i="0" u="none" strike="noStrike" cap="none" normalizeH="0" baseline="0" dirty="0" smtClean="0">
                        <a:ln>
                          <a:noFill/>
                        </a:ln>
                        <a:solidFill>
                          <a:schemeClr val="tx2"/>
                        </a:solidFill>
                        <a:effectLst/>
                        <a:latin typeface="Times New Roman" pitchFamily="18" charset="0"/>
                      </a:endParaRPr>
                    </a:p>
                  </a:txBody>
                  <a:tcPr marL="91443" marR="91443"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800" b="1" i="0" u="none" strike="noStrike" cap="none" normalizeH="0" baseline="0" smtClean="0">
                          <a:ln>
                            <a:noFill/>
                          </a:ln>
                          <a:solidFill>
                            <a:schemeClr val="tx2"/>
                          </a:solidFill>
                          <a:effectLst/>
                          <a:latin typeface="Times New Roman" pitchFamily="18" charset="0"/>
                        </a:rPr>
                        <a:t>В байтове</a:t>
                      </a:r>
                    </a:p>
                  </a:txBody>
                  <a:tcPr marL="91443" marR="91443"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287">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Килобайт</a:t>
                      </a:r>
                    </a:p>
                  </a:txBody>
                  <a:tcPr marL="91443" marR="91443"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1 KB</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L="91443" marR="91443"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1 024 B</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L="91443" marR="91443"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2</a:t>
                      </a:r>
                      <a:r>
                        <a:rPr kumimoji="0" lang="en-US" sz="2800" b="1" i="0" u="none" strike="noStrike" cap="none" normalizeH="0" baseline="30000" smtClean="0">
                          <a:ln>
                            <a:noFill/>
                          </a:ln>
                          <a:solidFill>
                            <a:schemeClr val="tx1"/>
                          </a:solidFill>
                          <a:effectLst/>
                          <a:latin typeface="Times New Roman" pitchFamily="18" charset="0"/>
                        </a:rPr>
                        <a:t>10</a:t>
                      </a:r>
                      <a:r>
                        <a:rPr kumimoji="0" lang="en-US" sz="2800" b="1" i="0" u="none" strike="noStrike" cap="none" normalizeH="0" baseline="0" smtClean="0">
                          <a:ln>
                            <a:noFill/>
                          </a:ln>
                          <a:solidFill>
                            <a:schemeClr val="tx1"/>
                          </a:solidFill>
                          <a:effectLst/>
                          <a:latin typeface="Times New Roman" pitchFamily="18" charset="0"/>
                        </a:rPr>
                        <a:t> </a:t>
                      </a:r>
                      <a:r>
                        <a:rPr kumimoji="0" lang="bg-BG" sz="2800" b="1" i="0" u="none" strike="noStrike" cap="none" normalizeH="0" baseline="0" smtClean="0">
                          <a:ln>
                            <a:noFill/>
                          </a:ln>
                          <a:solidFill>
                            <a:schemeClr val="tx1"/>
                          </a:solidFill>
                          <a:effectLst/>
                          <a:latin typeface="Times New Roman" pitchFamily="18" charset="0"/>
                        </a:rPr>
                        <a:t>В</a:t>
                      </a:r>
                      <a:endParaRPr kumimoji="0" lang="en-US" sz="2800" b="1"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L="91443" marR="91443"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287">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Мегабайт</a:t>
                      </a:r>
                    </a:p>
                  </a:txBody>
                  <a:tcPr marL="91443" marR="91443"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1 MB</a:t>
                      </a:r>
                    </a:p>
                  </a:txBody>
                  <a:tcPr marL="91443" marR="91443"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1 024 KB</a:t>
                      </a:r>
                      <a:r>
                        <a:rPr kumimoji="0" lang="bg-BG" sz="2800" b="1" i="0" u="none" strike="noStrike" cap="none" normalizeH="0" baseline="0" smtClean="0">
                          <a:ln>
                            <a:noFill/>
                          </a:ln>
                          <a:solidFill>
                            <a:schemeClr val="tx1"/>
                          </a:solidFill>
                          <a:effectLst/>
                          <a:latin typeface="Times New Roman" pitchFamily="18" charset="0"/>
                        </a:rPr>
                        <a:t> </a:t>
                      </a:r>
                      <a:endParaRPr kumimoji="0" lang="en-US" sz="2800" b="1"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L="91443" marR="91443"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800" b="1" i="0" u="none" strike="noStrike" cap="none" normalizeH="0" baseline="0" dirty="0" smtClean="0">
                          <a:ln>
                            <a:noFill/>
                          </a:ln>
                          <a:solidFill>
                            <a:schemeClr val="tx1"/>
                          </a:solidFill>
                          <a:effectLst/>
                          <a:latin typeface="Times New Roman" pitchFamily="18" charset="0"/>
                        </a:rPr>
                        <a:t>2</a:t>
                      </a:r>
                      <a:r>
                        <a:rPr kumimoji="0" lang="en-US" sz="2800" b="1" i="0" u="none" strike="noStrike" cap="none" normalizeH="0" baseline="30000" dirty="0" smtClean="0">
                          <a:ln>
                            <a:noFill/>
                          </a:ln>
                          <a:solidFill>
                            <a:schemeClr val="tx1"/>
                          </a:solidFill>
                          <a:effectLst/>
                          <a:latin typeface="Times New Roman" pitchFamily="18" charset="0"/>
                        </a:rPr>
                        <a:t>20</a:t>
                      </a:r>
                      <a:r>
                        <a:rPr kumimoji="0" lang="en-US" sz="2800" b="1" i="0" u="none" strike="noStrike" cap="none" normalizeH="0" baseline="0" dirty="0" smtClean="0">
                          <a:ln>
                            <a:noFill/>
                          </a:ln>
                          <a:solidFill>
                            <a:schemeClr val="tx1"/>
                          </a:solidFill>
                          <a:effectLst/>
                          <a:latin typeface="Times New Roman" pitchFamily="18" charset="0"/>
                        </a:rPr>
                        <a:t> </a:t>
                      </a:r>
                      <a:r>
                        <a:rPr kumimoji="0" lang="bg-BG" sz="2800" b="1" i="0" u="none" strike="noStrike" cap="none" normalizeH="0" baseline="0" dirty="0" smtClean="0">
                          <a:ln>
                            <a:noFill/>
                          </a:ln>
                          <a:solidFill>
                            <a:schemeClr val="tx1"/>
                          </a:solidFill>
                          <a:effectLst/>
                          <a:latin typeface="Times New Roman" pitchFamily="18" charset="0"/>
                        </a:rPr>
                        <a:t>В</a:t>
                      </a: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L="91443" marR="91443"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287">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Гигабайт</a:t>
                      </a:r>
                    </a:p>
                  </a:txBody>
                  <a:tcPr marL="91443" marR="91443"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1 GB</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L="91443" marR="91443"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bg-BG" sz="2800" b="1" i="0" u="none" strike="noStrike" cap="none" normalizeH="0" baseline="0" smtClean="0">
                          <a:ln>
                            <a:noFill/>
                          </a:ln>
                          <a:solidFill>
                            <a:schemeClr val="tx1"/>
                          </a:solidFill>
                          <a:effectLst/>
                          <a:latin typeface="Times New Roman" pitchFamily="18" charset="0"/>
                        </a:rPr>
                        <a:t>1 </a:t>
                      </a:r>
                      <a:r>
                        <a:rPr kumimoji="0" lang="en-US" sz="2800" b="1" i="0" u="none" strike="noStrike" cap="none" normalizeH="0" baseline="0" smtClean="0">
                          <a:ln>
                            <a:noFill/>
                          </a:ln>
                          <a:solidFill>
                            <a:schemeClr val="tx1"/>
                          </a:solidFill>
                          <a:effectLst/>
                          <a:latin typeface="Times New Roman" pitchFamily="18" charset="0"/>
                        </a:rPr>
                        <a:t>024 MB</a:t>
                      </a:r>
                    </a:p>
                  </a:txBody>
                  <a:tcPr marL="91443" marR="91443"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2</a:t>
                      </a:r>
                      <a:r>
                        <a:rPr kumimoji="0" lang="en-US" sz="2800" b="1" i="0" u="none" strike="noStrike" cap="none" normalizeH="0" baseline="30000" smtClean="0">
                          <a:ln>
                            <a:noFill/>
                          </a:ln>
                          <a:solidFill>
                            <a:schemeClr val="tx1"/>
                          </a:solidFill>
                          <a:effectLst/>
                          <a:latin typeface="Times New Roman" pitchFamily="18" charset="0"/>
                        </a:rPr>
                        <a:t>30</a:t>
                      </a:r>
                      <a:r>
                        <a:rPr kumimoji="0" lang="en-US" sz="2800" b="1" i="0" u="none" strike="noStrike" cap="none" normalizeH="0" baseline="0" smtClean="0">
                          <a:ln>
                            <a:noFill/>
                          </a:ln>
                          <a:solidFill>
                            <a:schemeClr val="tx1"/>
                          </a:solidFill>
                          <a:effectLst/>
                          <a:latin typeface="Times New Roman" pitchFamily="18" charset="0"/>
                        </a:rPr>
                        <a:t> </a:t>
                      </a:r>
                      <a:r>
                        <a:rPr kumimoji="0" lang="bg-BG" sz="2800" b="1" i="0" u="none" strike="noStrike" cap="none" normalizeH="0" baseline="0" smtClean="0">
                          <a:ln>
                            <a:noFill/>
                          </a:ln>
                          <a:solidFill>
                            <a:schemeClr val="tx1"/>
                          </a:solidFill>
                          <a:effectLst/>
                          <a:latin typeface="Times New Roman" pitchFamily="18" charset="0"/>
                        </a:rPr>
                        <a:t>В</a:t>
                      </a:r>
                      <a:endParaRPr kumimoji="0" lang="en-US" sz="2800" b="1"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L="91443" marR="91443"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287">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800" b="0" i="0" u="none" strike="noStrike" cap="none" normalizeH="0" baseline="0" dirty="0" err="1" smtClean="0">
                          <a:ln>
                            <a:noFill/>
                          </a:ln>
                          <a:solidFill>
                            <a:schemeClr val="tx1"/>
                          </a:solidFill>
                          <a:effectLst/>
                          <a:latin typeface="Times New Roman" pitchFamily="18" charset="0"/>
                        </a:rPr>
                        <a:t>Терабайт</a:t>
                      </a:r>
                      <a:endParaRPr kumimoji="0" lang="en-US" sz="2800" b="0" i="0" u="none" strike="noStrike" cap="none" normalizeH="0" baseline="0" dirty="0" smtClean="0">
                        <a:ln>
                          <a:noFill/>
                        </a:ln>
                        <a:solidFill>
                          <a:schemeClr val="tx1"/>
                        </a:solidFill>
                        <a:effectLst/>
                        <a:latin typeface="Times New Roman" pitchFamily="18" charset="0"/>
                      </a:endParaRPr>
                    </a:p>
                  </a:txBody>
                  <a:tcPr marL="91443" marR="91443"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1 TB</a:t>
                      </a:r>
                    </a:p>
                  </a:txBody>
                  <a:tcPr marL="91443" marR="91443"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1 024 GB</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L="91443" marR="91443"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800" b="1" i="0" u="none" strike="noStrike" cap="none" normalizeH="0" baseline="0" dirty="0" smtClean="0">
                          <a:ln>
                            <a:noFill/>
                          </a:ln>
                          <a:solidFill>
                            <a:schemeClr val="tx1"/>
                          </a:solidFill>
                          <a:effectLst/>
                          <a:latin typeface="Times New Roman" pitchFamily="18" charset="0"/>
                        </a:rPr>
                        <a:t>2</a:t>
                      </a:r>
                      <a:r>
                        <a:rPr kumimoji="0" lang="en-US" sz="2800" b="1" i="0" u="none" strike="noStrike" cap="none" normalizeH="0" baseline="30000" dirty="0" smtClean="0">
                          <a:ln>
                            <a:noFill/>
                          </a:ln>
                          <a:solidFill>
                            <a:schemeClr val="tx1"/>
                          </a:solidFill>
                          <a:effectLst/>
                          <a:latin typeface="Times New Roman" pitchFamily="18" charset="0"/>
                        </a:rPr>
                        <a:t>40</a:t>
                      </a:r>
                      <a:r>
                        <a:rPr kumimoji="0" lang="en-US" sz="2800" b="1" i="0" u="none" strike="noStrike" cap="none" normalizeH="0" baseline="0" dirty="0" smtClean="0">
                          <a:ln>
                            <a:noFill/>
                          </a:ln>
                          <a:solidFill>
                            <a:schemeClr val="tx1"/>
                          </a:solidFill>
                          <a:effectLst/>
                          <a:latin typeface="Times New Roman" pitchFamily="18" charset="0"/>
                        </a:rPr>
                        <a:t> </a:t>
                      </a:r>
                      <a:r>
                        <a:rPr kumimoji="0" lang="bg-BG" sz="2800" b="1" i="0" u="none" strike="noStrike" cap="none" normalizeH="0" baseline="0" dirty="0" smtClean="0">
                          <a:ln>
                            <a:noFill/>
                          </a:ln>
                          <a:solidFill>
                            <a:schemeClr val="tx1"/>
                          </a:solidFill>
                          <a:effectLst/>
                          <a:latin typeface="Times New Roman" pitchFamily="18" charset="0"/>
                        </a:rPr>
                        <a:t>В</a:t>
                      </a: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L="91443" marR="91443"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oter Placeholder 1"/>
          <p:cNvSpPr>
            <a:spLocks noGrp="1"/>
          </p:cNvSpPr>
          <p:nvPr>
            <p:ph type="ftr" sz="quarter" idx="11"/>
          </p:nvPr>
        </p:nvSpPr>
        <p:spPr/>
        <p:txBody>
          <a:bodyPr/>
          <a:lstStyle/>
          <a:p>
            <a:pPr>
              <a:defRPr/>
            </a:pPr>
            <a:r>
              <a:rPr lang="ru-RU" altLang="en-US" smtClean="0"/>
              <a:t>Технически параметри на частите на КС - Л. Дерменджиева</a:t>
            </a:r>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4294967295"/>
          </p:nvPr>
        </p:nvSpPr>
        <p:spPr>
          <a:xfrm>
            <a:off x="457200" y="6248400"/>
            <a:ext cx="2133600" cy="457200"/>
          </a:xfrm>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000" smtClean="0"/>
          </a:p>
        </p:txBody>
      </p:sp>
      <p:sp>
        <p:nvSpPr>
          <p:cNvPr id="12291" name="Rectangle 2"/>
          <p:cNvSpPr>
            <a:spLocks noGrp="1" noChangeArrowheads="1"/>
          </p:cNvSpPr>
          <p:nvPr>
            <p:ph type="title"/>
          </p:nvPr>
        </p:nvSpPr>
        <p:spPr>
          <a:xfrm>
            <a:off x="468313" y="122238"/>
            <a:ext cx="7532687" cy="1793875"/>
          </a:xfrm>
        </p:spPr>
        <p:txBody>
          <a:bodyPr/>
          <a:lstStyle/>
          <a:p>
            <a:pPr eaLnBrk="1" hangingPunct="1"/>
            <a:r>
              <a:rPr lang="ru-RU" sz="4000" smtClean="0">
                <a:latin typeface="Times New Roman" panose="02020603050405020304" pitchFamily="18" charset="0"/>
              </a:rPr>
              <a:t>Компоненти на принципна схема на персонален компютър</a:t>
            </a:r>
            <a:endParaRPr lang="en-US" sz="4000" smtClean="0">
              <a:latin typeface="Times New Roman" panose="02020603050405020304" pitchFamily="18" charset="0"/>
            </a:endParaRPr>
          </a:p>
        </p:txBody>
      </p:sp>
      <p:sp>
        <p:nvSpPr>
          <p:cNvPr id="12292" name="Rectangle 3"/>
          <p:cNvSpPr>
            <a:spLocks noGrp="1" noChangeArrowheads="1"/>
          </p:cNvSpPr>
          <p:nvPr>
            <p:ph type="body" idx="1"/>
          </p:nvPr>
        </p:nvSpPr>
        <p:spPr>
          <a:xfrm>
            <a:off x="468313" y="2551113"/>
            <a:ext cx="8218487" cy="4141787"/>
          </a:xfrm>
        </p:spPr>
        <p:txBody>
          <a:bodyPr/>
          <a:lstStyle/>
          <a:p>
            <a:pPr marL="571500" indent="-571500" eaLnBrk="1" hangingPunct="1">
              <a:buFont typeface="Wingdings" panose="05000000000000000000" pitchFamily="2" charset="2"/>
              <a:buAutoNum type="arabicPeriod"/>
            </a:pPr>
            <a:r>
              <a:rPr lang="bg-BG" b="1" smtClean="0"/>
              <a:t>Системен блок;</a:t>
            </a:r>
            <a:endParaRPr lang="en-US" smtClean="0"/>
          </a:p>
          <a:p>
            <a:pPr marL="571500" indent="-571500" eaLnBrk="1" hangingPunct="1">
              <a:buFont typeface="Wingdings" panose="05000000000000000000" pitchFamily="2" charset="2"/>
              <a:buAutoNum type="arabicPeriod"/>
            </a:pPr>
            <a:r>
              <a:rPr lang="bg-BG" b="1" smtClean="0"/>
              <a:t>Носители на информация;</a:t>
            </a:r>
          </a:p>
          <a:p>
            <a:pPr marL="571500" indent="-571500" eaLnBrk="1" hangingPunct="1">
              <a:buFont typeface="Wingdings" panose="05000000000000000000" pitchFamily="2" charset="2"/>
              <a:buAutoNum type="arabicPeriod"/>
            </a:pPr>
            <a:r>
              <a:rPr lang="bg-BG" b="1" smtClean="0"/>
              <a:t> Захранващ блок;</a:t>
            </a:r>
          </a:p>
          <a:p>
            <a:pPr marL="571500" indent="-571500" eaLnBrk="1" hangingPunct="1">
              <a:buFont typeface="Wingdings" panose="05000000000000000000" pitchFamily="2" charset="2"/>
              <a:buAutoNum type="arabicPeriod"/>
            </a:pPr>
            <a:r>
              <a:rPr lang="bg-BG" b="1" smtClean="0"/>
              <a:t>Входни устройства;</a:t>
            </a:r>
          </a:p>
          <a:p>
            <a:pPr marL="571500" indent="-571500" eaLnBrk="1" hangingPunct="1">
              <a:buFont typeface="Wingdings" panose="05000000000000000000" pitchFamily="2" charset="2"/>
              <a:buAutoNum type="arabicPeriod"/>
            </a:pPr>
            <a:r>
              <a:rPr lang="bg-BG" b="1" smtClean="0"/>
              <a:t>Изходни устройства.</a:t>
            </a:r>
          </a:p>
          <a:p>
            <a:pPr marL="571500" indent="-571500" eaLnBrk="1" hangingPunct="1">
              <a:buFont typeface="Wingdings" panose="05000000000000000000" pitchFamily="2" charset="2"/>
              <a:buNone/>
            </a:pPr>
            <a:endParaRPr lang="en-US" b="1" smtClean="0"/>
          </a:p>
        </p:txBody>
      </p:sp>
      <p:sp>
        <p:nvSpPr>
          <p:cNvPr id="2" name="Footer Placeholder 1"/>
          <p:cNvSpPr>
            <a:spLocks noGrp="1"/>
          </p:cNvSpPr>
          <p:nvPr>
            <p:ph type="ftr" sz="quarter" idx="11"/>
          </p:nvPr>
        </p:nvSpPr>
        <p:spPr/>
        <p:txBody>
          <a:bodyPr/>
          <a:lstStyle/>
          <a:p>
            <a:pPr>
              <a:defRPr/>
            </a:pPr>
            <a:r>
              <a:rPr lang="ru-RU" altLang="en-US" smtClean="0"/>
              <a:t>Технически параметри на частите на КС - Л. Дерменджиева</a:t>
            </a:r>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bg-BG" sz="4400" smtClean="0">
                <a:latin typeface="Times New Roman" panose="02020603050405020304" pitchFamily="18" charset="0"/>
              </a:rPr>
              <a:t>Принципна схема</a:t>
            </a:r>
          </a:p>
        </p:txBody>
      </p:sp>
      <p:sp>
        <p:nvSpPr>
          <p:cNvPr id="13315" name="Date Placeholder 3"/>
          <p:cNvSpPr>
            <a:spLocks noGrp="1"/>
          </p:cNvSpPr>
          <p:nvPr>
            <p:ph type="dt" sz="quarter" idx="4294967295"/>
          </p:nvPr>
        </p:nvSpPr>
        <p:spPr>
          <a:xfrm>
            <a:off x="457200" y="6248400"/>
            <a:ext cx="2133600" cy="457200"/>
          </a:xfrm>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sz="1000" smtClean="0"/>
          </a:p>
        </p:txBody>
      </p:sp>
      <p:pic>
        <p:nvPicPr>
          <p:cNvPr id="13316" name="Picture 1"/>
          <p:cNvPicPr>
            <a:picLocks noChangeAspect="1" noChangeArrowheads="1"/>
          </p:cNvPicPr>
          <p:nvPr/>
        </p:nvPicPr>
        <p:blipFill>
          <a:blip r:embed="rId2">
            <a:extLst>
              <a:ext uri="{28A0092B-C50C-407E-A947-70E740481C1C}">
                <a14:useLocalDpi xmlns:a14="http://schemas.microsoft.com/office/drawing/2010/main" val="0"/>
              </a:ext>
            </a:extLst>
          </a:blip>
          <a:srcRect l="2872" t="4012" r="2167" b="7758"/>
          <a:stretch>
            <a:fillRect/>
          </a:stretch>
        </p:blipFill>
        <p:spPr bwMode="auto">
          <a:xfrm>
            <a:off x="431800" y="1536700"/>
            <a:ext cx="8243888"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ru-RU" altLang="en-US" smtClean="0"/>
              <a:t>Технически параметри на частите на КС - Л. Дерменджиева</a:t>
            </a:r>
            <a:endParaRPr lang="en-US" altLang="en-US"/>
          </a:p>
        </p:txBody>
      </p:sp>
    </p:spTree>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themeOverride>
</file>

<file path=docProps/app.xml><?xml version="1.0" encoding="utf-8"?>
<Properties xmlns="http://schemas.openxmlformats.org/officeDocument/2006/extended-properties" xmlns:vt="http://schemas.openxmlformats.org/officeDocument/2006/docPropsVTypes">
  <Template/>
  <TotalTime>167</TotalTime>
  <Words>997</Words>
  <Application>Microsoft Office PowerPoint</Application>
  <PresentationFormat>On-screen Show (4:3)</PresentationFormat>
  <Paragraphs>146</Paragraphs>
  <Slides>30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Times New Roman</vt:lpstr>
      <vt:lpstr>Wingdings</vt:lpstr>
      <vt:lpstr>Network</vt:lpstr>
      <vt:lpstr>КОМПЮТЪРНА  СИСТЕМА</vt:lpstr>
      <vt:lpstr>Архитектура на компютрите</vt:lpstr>
      <vt:lpstr>Компютърът трябва да има поне две устройства:   -  запаметяващо – памет  -  процесор – изчислително устройство</vt:lpstr>
      <vt:lpstr>PowerPoint Presentation</vt:lpstr>
      <vt:lpstr>Хардуер</vt:lpstr>
      <vt:lpstr>Софтуер</vt:lpstr>
      <vt:lpstr>Мерни единици</vt:lpstr>
      <vt:lpstr>Компоненти на принципна схема на персонален компютър</vt:lpstr>
      <vt:lpstr>Принципна схема</vt:lpstr>
      <vt:lpstr>Принципна схема</vt:lpstr>
      <vt:lpstr>  Дънна платка</vt:lpstr>
      <vt:lpstr>Процесор  (CPU Central Processing unit)</vt:lpstr>
      <vt:lpstr>Устройства за съхранение на данни </vt:lpstr>
      <vt:lpstr>                             </vt:lpstr>
      <vt:lpstr>Регистър на устройствата</vt:lpstr>
      <vt:lpstr>Видеокарта</vt:lpstr>
      <vt:lpstr>Звукова карта</vt:lpstr>
      <vt:lpstr>Мрежова карта</vt:lpstr>
      <vt:lpstr>Носители на информация</vt:lpstr>
      <vt:lpstr>Устройства за съхраняване  на информация:</vt:lpstr>
      <vt:lpstr>Флопидисково устройство</vt:lpstr>
      <vt:lpstr>Съхраняване на информация</vt:lpstr>
      <vt:lpstr>Входни устройства</vt:lpstr>
      <vt:lpstr>Скенер</vt:lpstr>
      <vt:lpstr>Изходни устройства</vt:lpstr>
      <vt:lpstr>Принтер </vt:lpstr>
      <vt:lpstr>Колонки, микрофон, web камера</vt:lpstr>
      <vt:lpstr>Речник</vt:lpstr>
      <vt:lpstr>Въпроси...</vt:lpstr>
      <vt:lpstr>Кои са характеристиките на описаната система?</vt:lpstr>
    </vt:vector>
  </TitlesOfParts>
  <Company>Lussi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Lussi</dc:creator>
  <cp:lastModifiedBy>Люси Дерменджиева</cp:lastModifiedBy>
  <cp:revision>17</cp:revision>
  <dcterms:created xsi:type="dcterms:W3CDTF">2008-01-19T16:31:45Z</dcterms:created>
  <dcterms:modified xsi:type="dcterms:W3CDTF">2013-09-24T18:38:56Z</dcterms:modified>
</cp:coreProperties>
</file>