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xls" ContentType="application/vnd.ms-exce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Default Extension="jpeg" ContentType="image/jpeg"/>
  <Default Extension="emf" ContentType="image/x-emf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6" r:id="rId2"/>
    <p:sldId id="267" r:id="rId3"/>
    <p:sldId id="257" r:id="rId4"/>
    <p:sldId id="266" r:id="rId5"/>
    <p:sldId id="259" r:id="rId6"/>
    <p:sldId id="268" r:id="rId7"/>
    <p:sldId id="258" r:id="rId8"/>
    <p:sldId id="269" r:id="rId9"/>
    <p:sldId id="260" r:id="rId10"/>
    <p:sldId id="261" r:id="rId11"/>
    <p:sldId id="262" r:id="rId12"/>
    <p:sldId id="270" r:id="rId13"/>
    <p:sldId id="271" r:id="rId14"/>
    <p:sldId id="272" r:id="rId15"/>
    <p:sldId id="273" r:id="rId16"/>
    <p:sldId id="263" r:id="rId17"/>
    <p:sldId id="274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D9C095-970E-4717-8384-81D3D5EF2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1551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49483-8CDC-407D-BB56-2891F75CC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1052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7AE45-F9DB-48A0-B493-7ED7D2415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046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A1417-E190-4AA5-A738-9A206C5A9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1024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23BC-997C-45A0-874C-59119B99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8186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2B43B-2454-4D41-BD3D-74C24BFBF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0058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3214E-FC05-42D6-B670-E353DED1E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7228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7392-D4A7-4E36-9BF8-B6B8C67A1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227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B39FB-E875-426F-8FCF-2F817B55A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53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D6860-545B-49F0-8870-8B3B68A55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8848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6D6F4-FB81-4166-AA08-E4B8B4B78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749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58884-E0DD-4A0B-BC5F-147C304B3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1980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6B8A-4AD2-45A2-B664-EFED10813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6931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1341438" cy="914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244D449-55FF-4BAE-A4CD-2BDB76E18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/>
          <a:lstStyle/>
          <a:p>
            <a:pPr eaLnBrk="1" hangingPunct="1"/>
            <a:r>
              <a:rPr lang="bg-BG" sz="6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Компютърни мрежи</a:t>
            </a:r>
            <a:endParaRPr lang="en-US" sz="6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bg-BG" b="1" dirty="0" smtClean="0"/>
              <a:t>Същност и класификация</a:t>
            </a:r>
            <a:endParaRPr lang="en-US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74638"/>
            <a:ext cx="8229600" cy="1143000"/>
          </a:xfrm>
        </p:spPr>
        <p:txBody>
          <a:bodyPr/>
          <a:lstStyle/>
          <a:p>
            <a:pPr eaLnBrk="1" hangingPunct="1"/>
            <a:r>
              <a:rPr lang="bg-BG" smtClean="0"/>
              <a:t>Видове мрежови кабели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743075"/>
            <a:ext cx="4038600" cy="965200"/>
          </a:xfrm>
          <a:noFill/>
        </p:spPr>
        <p:txBody>
          <a:bodyPr/>
          <a:lstStyle/>
          <a:p>
            <a:pPr eaLnBrk="1" hangingPunct="1"/>
            <a:r>
              <a:rPr lang="bg-BG" sz="2800" smtClean="0"/>
              <a:t>Коаксиален</a:t>
            </a:r>
            <a:endParaRPr lang="en-US" sz="2800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35149" y="2953670"/>
            <a:ext cx="4463852" cy="1728961"/>
            <a:chOff x="2699" y="1071"/>
            <a:chExt cx="2358" cy="836"/>
          </a:xfrm>
        </p:grpSpPr>
        <p:pic>
          <p:nvPicPr>
            <p:cNvPr id="9227" name="Picture 9" descr="UTP cab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1117"/>
              <a:ext cx="861" cy="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0" descr="Rrj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" y="1071"/>
              <a:ext cx="1224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150115" y="4868863"/>
            <a:ext cx="2806436" cy="1989137"/>
            <a:chOff x="2653" y="2659"/>
            <a:chExt cx="2928" cy="1133"/>
          </a:xfrm>
        </p:grpSpPr>
        <p:pic>
          <p:nvPicPr>
            <p:cNvPr id="9225" name="Picture 11" descr="Optical cab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" y="2659"/>
              <a:ext cx="1333" cy="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12" descr="Optical cable 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2" y="2750"/>
              <a:ext cx="1839" cy="1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280" name="Picture 16" descr="0-RG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499" y="1213967"/>
            <a:ext cx="2305051" cy="172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187450" y="2924175"/>
            <a:ext cx="4038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bg-BG" sz="2800"/>
              <a:t>Усукана двойка (</a:t>
            </a:r>
            <a:r>
              <a:rPr lang="en-US" sz="2800"/>
              <a:t>UTP, FTP</a:t>
            </a:r>
            <a:r>
              <a:rPr lang="bg-BG" sz="2800"/>
              <a:t>)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187450" y="4868863"/>
            <a:ext cx="40386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bg-BG" sz="2800"/>
              <a:t>Оптичен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81" grpId="0"/>
      <p:bldP spid="112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468313" y="274638"/>
            <a:ext cx="8229601" cy="1143000"/>
          </a:xfrm>
        </p:spPr>
        <p:txBody>
          <a:bodyPr/>
          <a:lstStyle/>
          <a:p>
            <a:pPr eaLnBrk="1" hangingPunct="1"/>
            <a:r>
              <a:rPr lang="bg-BG" smtClean="0"/>
              <a:t>Мрежов хардуер</a:t>
            </a:r>
            <a:endParaRPr lang="en-US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600200"/>
            <a:ext cx="5257800" cy="749300"/>
          </a:xfrm>
          <a:noFill/>
        </p:spPr>
        <p:txBody>
          <a:bodyPr/>
          <a:lstStyle/>
          <a:p>
            <a:pPr eaLnBrk="1" hangingPunct="1"/>
            <a:r>
              <a:rPr lang="bg-BG" sz="2800" smtClean="0"/>
              <a:t>Мрежова карта</a:t>
            </a:r>
            <a:endParaRPr lang="en-US" sz="2800" smtClean="0"/>
          </a:p>
        </p:txBody>
      </p:sp>
      <p:pic>
        <p:nvPicPr>
          <p:cNvPr id="13322" name="Picture 10" descr="Lan car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928688"/>
            <a:ext cx="1944688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 descr="16_Port_10_100M_Switch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85" b="24445"/>
          <a:stretch>
            <a:fillRect/>
          </a:stretch>
        </p:blipFill>
        <p:spPr bwMode="auto">
          <a:xfrm>
            <a:off x="6075363" y="3214688"/>
            <a:ext cx="3068637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4" descr="linksys-wrt100-rangeplus-rout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500563"/>
            <a:ext cx="2024062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187450" y="2608263"/>
            <a:ext cx="52578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dirty="0"/>
              <a:t>Hub</a:t>
            </a:r>
            <a:r>
              <a:rPr lang="bg-BG" sz="2800" dirty="0"/>
              <a:t> (концентратор)</a:t>
            </a:r>
            <a:endParaRPr lang="en-US" sz="2800" dirty="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1187450" y="3573463"/>
            <a:ext cx="52578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dirty="0"/>
              <a:t>Switch </a:t>
            </a:r>
            <a:r>
              <a:rPr lang="bg-BG" sz="2800" dirty="0"/>
              <a:t>(мрежов комутатор)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285875" y="5286375"/>
            <a:ext cx="52578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dirty="0"/>
              <a:t>Router (</a:t>
            </a:r>
            <a:r>
              <a:rPr lang="bg-BG" sz="2800" dirty="0"/>
              <a:t>маршрутизатор</a:t>
            </a:r>
            <a:r>
              <a:rPr lang="en-US" sz="2800" dirty="0"/>
              <a:t>)</a:t>
            </a:r>
          </a:p>
        </p:txBody>
      </p:sp>
      <p:pic>
        <p:nvPicPr>
          <p:cNvPr id="13331" name="Picture 19" descr="http://www.shopping.bg/img/products/Repotec-USB-hyb-RP-USB270-snimka-0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714500"/>
            <a:ext cx="211137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  <p:bldP spid="13327" grpId="0"/>
      <p:bldP spid="13328" grpId="0" autoUpdateAnimBg="0"/>
      <p:bldP spid="1332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bg-BG" dirty="0" smtClean="0"/>
              <a:t>Мрежова карта</a:t>
            </a:r>
            <a:br>
              <a:rPr lang="bg-BG" dirty="0" smtClean="0"/>
            </a:br>
            <a:r>
              <a:rPr lang="bg-BG" sz="2800" b="1" dirty="0" smtClean="0">
                <a:solidFill>
                  <a:srgbClr val="002060"/>
                </a:solidFill>
              </a:rPr>
              <a:t>(</a:t>
            </a:r>
            <a:r>
              <a:rPr lang="en-US" sz="2800" b="1" dirty="0" smtClean="0">
                <a:solidFill>
                  <a:srgbClr val="002060"/>
                </a:solidFill>
              </a:rPr>
              <a:t>Network Interface Card</a:t>
            </a:r>
            <a:r>
              <a:rPr lang="bg-BG" sz="2800" b="1" dirty="0" smtClean="0">
                <a:solidFill>
                  <a:srgbClr val="002060"/>
                </a:solidFill>
              </a:rPr>
              <a:t>)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403648" y="1556793"/>
            <a:ext cx="7344816" cy="1872208"/>
          </a:xfrm>
        </p:spPr>
        <p:txBody>
          <a:bodyPr/>
          <a:lstStyle/>
          <a:p>
            <a:pPr marL="0" indent="442913">
              <a:buNone/>
            </a:pPr>
            <a:r>
              <a:rPr lang="bg-BG" dirty="0" smtClean="0"/>
              <a:t>Осъществява връзката на компютъра към локалната мрежа. Всяка карта има 48 битов уникален сериен номер, наречен МАС адрес</a:t>
            </a:r>
            <a:endParaRPr lang="bg-BG" dirty="0"/>
          </a:p>
        </p:txBody>
      </p:sp>
      <p:pic>
        <p:nvPicPr>
          <p:cNvPr id="9" name="Picture 10" descr="Lan car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135" y="2418571"/>
            <a:ext cx="5880094" cy="441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8541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55160" cy="1143000"/>
          </a:xfrm>
        </p:spPr>
        <p:txBody>
          <a:bodyPr/>
          <a:lstStyle/>
          <a:p>
            <a:r>
              <a:rPr lang="en-US" dirty="0"/>
              <a:t>Hub</a:t>
            </a:r>
            <a:r>
              <a:rPr lang="bg-BG" dirty="0"/>
              <a:t> (концентратор)</a:t>
            </a: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648" y="1412777"/>
            <a:ext cx="7272808" cy="2016224"/>
          </a:xfrm>
        </p:spPr>
        <p:txBody>
          <a:bodyPr/>
          <a:lstStyle/>
          <a:p>
            <a:pPr marL="0" indent="354013">
              <a:buNone/>
            </a:pPr>
            <a:r>
              <a:rPr lang="bg-BG" dirty="0" smtClean="0"/>
              <a:t>Използва се при мрежи тип звезда и служи като свързваща точка в мрежата. Разполага с определен брой портове, към които с кабели се свързват компютрите.</a:t>
            </a:r>
            <a:endParaRPr lang="bg-BG" dirty="0"/>
          </a:p>
        </p:txBody>
      </p:sp>
      <p:pic>
        <p:nvPicPr>
          <p:cNvPr id="5" name="Picture 19" descr="http://www.shopping.bg/img/products/Repotec-USB-hyb-RP-USB270-snimka-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5472608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114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en-US" dirty="0"/>
              <a:t>Switch </a:t>
            </a:r>
            <a:r>
              <a:rPr lang="bg-BG" dirty="0"/>
              <a:t>(мрежов комутатор)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32" y="1340769"/>
            <a:ext cx="7344816" cy="1584176"/>
          </a:xfrm>
        </p:spPr>
        <p:txBody>
          <a:bodyPr/>
          <a:lstStyle/>
          <a:p>
            <a:pPr marL="0" indent="354013">
              <a:buNone/>
            </a:pPr>
            <a:r>
              <a:rPr lang="bg-BG" sz="3200" dirty="0" smtClean="0"/>
              <a:t>По-интелигентното решение – комбинация от хардуерно устройство и софтуер.</a:t>
            </a:r>
            <a:endParaRPr lang="bg-BG" sz="3200" dirty="0"/>
          </a:p>
        </p:txBody>
      </p:sp>
      <p:pic>
        <p:nvPicPr>
          <p:cNvPr id="5" name="Picture 12" descr="16_Port_10_100M_Switc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85" b="24445"/>
          <a:stretch>
            <a:fillRect/>
          </a:stretch>
        </p:blipFill>
        <p:spPr bwMode="auto">
          <a:xfrm>
            <a:off x="2123728" y="3030375"/>
            <a:ext cx="614500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97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355160" cy="1143000"/>
          </a:xfrm>
        </p:spPr>
        <p:txBody>
          <a:bodyPr/>
          <a:lstStyle/>
          <a:p>
            <a:r>
              <a:rPr lang="en-US" dirty="0"/>
              <a:t>Router (</a:t>
            </a:r>
            <a:r>
              <a:rPr lang="bg-BG" dirty="0"/>
              <a:t>маршрутизатор</a:t>
            </a:r>
            <a:r>
              <a:rPr lang="en-US" dirty="0"/>
              <a:t>)</a:t>
            </a:r>
            <a:br>
              <a:rPr lang="en-US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640" y="1052736"/>
            <a:ext cx="7632848" cy="5616624"/>
          </a:xfrm>
        </p:spPr>
        <p:txBody>
          <a:bodyPr/>
          <a:lstStyle/>
          <a:p>
            <a:pPr marL="0" indent="442913">
              <a:buNone/>
            </a:pPr>
            <a:r>
              <a:rPr lang="bg-BG" dirty="0" smtClean="0"/>
              <a:t>Маршрутизаторите са хардуерни устройства със своя операционна система. Използват се за разделяне на големи локални мрежи на логически части, както и за свързване на отдалечени локални мрежи и мрежи от различен тип – например на локална мрежа с Интернет.</a:t>
            </a:r>
            <a:endParaRPr lang="bg-BG" dirty="0"/>
          </a:p>
        </p:txBody>
      </p:sp>
      <p:pic>
        <p:nvPicPr>
          <p:cNvPr id="5" name="Picture 14" descr="linksys-wrt100-rangeplus-rout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45" y="3905672"/>
            <a:ext cx="2922529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813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273050" y="274638"/>
            <a:ext cx="8229600" cy="1143000"/>
          </a:xfrm>
        </p:spPr>
        <p:txBody>
          <a:bodyPr/>
          <a:lstStyle/>
          <a:p>
            <a:pPr eaLnBrk="1" hangingPunct="1"/>
            <a:r>
              <a:rPr lang="bg-BG" smtClean="0"/>
              <a:t>Мрежов хардуер</a:t>
            </a:r>
            <a:endParaRPr lang="en-US" smtClean="0"/>
          </a:p>
        </p:txBody>
      </p:sp>
      <p:pic>
        <p:nvPicPr>
          <p:cNvPr id="16389" name="Picture 5" descr="Switch-Hub -Router -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648" y="1340768"/>
            <a:ext cx="7603000" cy="5328592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bg-BG" dirty="0"/>
              <a:t>Кръстословица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373070"/>
              </p:ext>
            </p:extLst>
          </p:nvPr>
        </p:nvGraphicFramePr>
        <p:xfrm>
          <a:off x="1258888" y="1412875"/>
          <a:ext cx="7683500" cy="53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7200943" imgH="3771782" progId="Excel.Sheet.8">
                  <p:embed/>
                </p:oleObj>
              </mc:Choice>
              <mc:Fallback>
                <p:oleObj name="Worksheet" r:id="rId3" imgW="7200943" imgH="377178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8888" y="1412875"/>
                        <a:ext cx="7683500" cy="531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32696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Компютърна мрежа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sz="2800" b="1" dirty="0" smtClean="0">
                <a:solidFill>
                  <a:srgbClr val="002060"/>
                </a:solidFill>
              </a:rPr>
              <a:t>(</a:t>
            </a:r>
            <a:r>
              <a:rPr lang="en-US" sz="2800" b="1" dirty="0" smtClean="0">
                <a:solidFill>
                  <a:srgbClr val="002060"/>
                </a:solidFill>
              </a:rPr>
              <a:t>computer network</a:t>
            </a:r>
            <a:r>
              <a:rPr lang="bg-BG" sz="2800" b="1" dirty="0" smtClean="0">
                <a:solidFill>
                  <a:srgbClr val="002060"/>
                </a:solidFill>
              </a:rPr>
              <a:t>)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pPr marL="0" indent="442913">
              <a:buNone/>
            </a:pPr>
            <a:r>
              <a:rPr lang="bg-BG" dirty="0" smtClean="0"/>
              <a:t>Два или повече компютъра, свързани с помощта на необходимия за това хардуер.</a:t>
            </a:r>
          </a:p>
          <a:p>
            <a:pPr marL="0" indent="442913">
              <a:buNone/>
            </a:pPr>
            <a:r>
              <a:rPr lang="bg-BG" dirty="0" smtClean="0"/>
              <a:t>Предаването на данни се осигурява от софтуерно реализирани правила – мрежов протокол. Мрежата Интернет се основава на протокола </a:t>
            </a:r>
            <a:r>
              <a:rPr lang="en-US" dirty="0" smtClean="0"/>
              <a:t>TCP/IP</a:t>
            </a:r>
            <a:r>
              <a:rPr lang="bg-BG" dirty="0" smtClean="0"/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(Transmission Control Protocol/Internet Protocol)</a:t>
            </a:r>
            <a:r>
              <a:rPr lang="bg-BG" sz="2800" b="1" dirty="0" smtClean="0">
                <a:solidFill>
                  <a:srgbClr val="002060"/>
                </a:solidFill>
              </a:rPr>
              <a:t>.</a:t>
            </a:r>
            <a:endParaRPr lang="bg-BG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182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Според разстоянието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557338"/>
            <a:ext cx="5904830" cy="1323975"/>
          </a:xfrm>
          <a:noFill/>
        </p:spPr>
        <p:txBody>
          <a:bodyPr/>
          <a:lstStyle/>
          <a:p>
            <a:pPr marL="533400" indent="-533400" eaLnBrk="1" hangingPunct="1"/>
            <a:r>
              <a:rPr lang="bg-BG" dirty="0" smtClean="0"/>
              <a:t>Локални</a:t>
            </a:r>
            <a:r>
              <a:rPr lang="en-US" dirty="0" smtClean="0"/>
              <a:t> </a:t>
            </a:r>
            <a:r>
              <a:rPr lang="bg-BG" sz="2400" b="1" dirty="0" smtClean="0">
                <a:solidFill>
                  <a:srgbClr val="002060"/>
                </a:solidFill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</a:rPr>
              <a:t>Local Area Networks)</a:t>
            </a:r>
          </a:p>
        </p:txBody>
      </p:sp>
      <p:pic>
        <p:nvPicPr>
          <p:cNvPr id="3078" name="Picture 6" descr="La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056" y="1556792"/>
            <a:ext cx="3744416" cy="4954178"/>
          </a:xfrm>
          <a:noFill/>
        </p:spPr>
      </p:pic>
      <p:sp>
        <p:nvSpPr>
          <p:cNvPr id="9" name="Content Placeholder 8"/>
          <p:cNvSpPr>
            <a:spLocks noGrp="1"/>
          </p:cNvSpPr>
          <p:nvPr>
            <p:ph sz="quarter" idx="3"/>
          </p:nvPr>
        </p:nvSpPr>
        <p:spPr>
          <a:xfrm>
            <a:off x="1500188" y="2204864"/>
            <a:ext cx="3791892" cy="4224511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bg-BG" sz="3000" dirty="0" smtClean="0"/>
              <a:t>С</a:t>
            </a:r>
            <a:r>
              <a:rPr lang="ru-RU" sz="3000" dirty="0" smtClean="0"/>
              <a:t>вързаните чрез кабел компютри са на близко разстояние един от друг (примерно  са в една сграда, учреждение, или в близки сгради)</a:t>
            </a:r>
            <a:endParaRPr lang="bg-BG" sz="3000" dirty="0" smtClean="0"/>
          </a:p>
          <a:p>
            <a:pPr eaLnBrk="1" hangingPunct="1">
              <a:defRPr/>
            </a:pPr>
            <a:endParaRPr lang="bg-BG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pPr eaLnBrk="1" hangingPunct="1"/>
            <a:r>
              <a:rPr lang="bg-BG" dirty="0" smtClean="0"/>
              <a:t>Според разстоянието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331640" y="1052737"/>
            <a:ext cx="7632848" cy="1944216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bg-BG" sz="2800" dirty="0" smtClean="0"/>
              <a:t>Глобални</a:t>
            </a:r>
            <a:r>
              <a:rPr lang="en-US" sz="2800" dirty="0"/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(Wide Area Networks)</a:t>
            </a:r>
            <a:endParaRPr lang="bg-BG" sz="2400" b="1" dirty="0" smtClean="0">
              <a:solidFill>
                <a:srgbClr val="00206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Компютрите са на голямо разстояние един от друг и директна връзка не е възможна или е прекалено скъпа. </a:t>
            </a:r>
          </a:p>
          <a:p>
            <a:pPr marL="0" indent="0" eaLnBrk="1" hangingPunct="1">
              <a:buFontTx/>
              <a:buNone/>
              <a:defRPr/>
            </a:pPr>
            <a:endParaRPr lang="en-US" sz="2800" dirty="0" smtClean="0"/>
          </a:p>
        </p:txBody>
      </p:sp>
      <p:pic>
        <p:nvPicPr>
          <p:cNvPr id="7" name="Picture 7" descr="W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08920"/>
            <a:ext cx="5267211" cy="400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dirty="0" smtClean="0"/>
              <a:t>Според топологията</a:t>
            </a:r>
            <a:endParaRPr lang="en-US" dirty="0" smtClean="0"/>
          </a:p>
        </p:txBody>
      </p:sp>
      <p:pic>
        <p:nvPicPr>
          <p:cNvPr id="7176" name="Picture 8" descr="Шинна топология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6872" y="2780928"/>
            <a:ext cx="4197128" cy="3313902"/>
          </a:xfrm>
          <a:noFill/>
        </p:spPr>
      </p:pic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1331640" y="1268760"/>
            <a:ext cx="763284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bg-BG" sz="3000" dirty="0"/>
              <a:t>Според физическото разположение и връзката между устройствата в </a:t>
            </a:r>
            <a:r>
              <a:rPr lang="bg-BG" sz="3000" dirty="0" smtClean="0"/>
              <a:t>мрежата</a:t>
            </a:r>
            <a:r>
              <a:rPr lang="bg-BG" sz="3000" dirty="0"/>
              <a:t>:</a:t>
            </a:r>
            <a:endParaRPr lang="bg-BG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3"/>
          </p:nvPr>
        </p:nvSpPr>
        <p:spPr>
          <a:xfrm>
            <a:off x="1329009" y="2871950"/>
            <a:ext cx="4248472" cy="396044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bg-BG" sz="2800" dirty="0"/>
              <a:t>Линейна (шинна</a:t>
            </a:r>
            <a:r>
              <a:rPr lang="bg-BG" sz="2800" dirty="0" smtClean="0"/>
              <a:t>)- мрежовите устройства се свързват към кабел (шина). При повреда на кабела, мрежата престава да работи;</a:t>
            </a:r>
            <a:endParaRPr lang="bg-BG" sz="2800" dirty="0"/>
          </a:p>
          <a:p>
            <a:pPr marL="0" indent="0">
              <a:buNone/>
            </a:pPr>
            <a:endParaRPr lang="bg-BG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55160" cy="1156990"/>
          </a:xfrm>
        </p:spPr>
        <p:txBody>
          <a:bodyPr/>
          <a:lstStyle/>
          <a:p>
            <a:r>
              <a:rPr lang="bg-BG" dirty="0"/>
              <a:t>Според топологията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331640" y="1484784"/>
            <a:ext cx="4176464" cy="4641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bg-BG" sz="2800" dirty="0" smtClean="0"/>
              <a:t>Кръгова – пакетите с информация се движат кръгово в една посока. Прекъсването на кабела прекъсва работата на мрежата.</a:t>
            </a:r>
            <a:endParaRPr lang="en-US" sz="2800" dirty="0"/>
          </a:p>
        </p:txBody>
      </p:sp>
      <p:pic>
        <p:nvPicPr>
          <p:cNvPr id="7" name="Picture 9" descr="Кръгова топология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3968" y="2204864"/>
            <a:ext cx="4723892" cy="3600400"/>
          </a:xfrm>
          <a:noFill/>
        </p:spPr>
      </p:pic>
    </p:spTree>
    <p:extLst>
      <p:ext uri="{BB962C8B-B14F-4D97-AF65-F5344CB8AC3E}">
        <p14:creationId xmlns:p14="http://schemas.microsoft.com/office/powerpoint/2010/main" val="3791442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dirty="0" smtClean="0"/>
              <a:t>Според топологията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69214" y="1340768"/>
            <a:ext cx="7561014" cy="1872803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bg-BG" sz="2800" dirty="0" smtClean="0"/>
              <a:t>Звезда – всеки компютър е свързан към устройство, наречено концентратор (хъб), което разпределя сигналите. Използва се повече кабел, но повреждане на една връзка не пречи на останалите. </a:t>
            </a:r>
            <a:endParaRPr lang="en-US" sz="2800" dirty="0" smtClean="0"/>
          </a:p>
        </p:txBody>
      </p:sp>
      <p:pic>
        <p:nvPicPr>
          <p:cNvPr id="5128" name="Picture 8" descr="Топология звезда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6109" y="4042569"/>
            <a:ext cx="5270271" cy="2369965"/>
          </a:xfrm>
          <a:noFill/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187450" y="4365625"/>
            <a:ext cx="4038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4279002" y="3573016"/>
            <a:ext cx="1928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g-BG" dirty="0"/>
              <a:t>Хъб (концентратор)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1143000"/>
          </a:xfrm>
        </p:spPr>
        <p:txBody>
          <a:bodyPr/>
          <a:lstStyle/>
          <a:p>
            <a:r>
              <a:rPr lang="bg-BG" dirty="0"/>
              <a:t>Според топологията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59632" y="1052736"/>
            <a:ext cx="7560840" cy="208823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bg-BG" dirty="0" smtClean="0"/>
              <a:t>Дървовидна – комбинира няколко топологии звезда, като концентраторите са свързани помежду си.</a:t>
            </a:r>
            <a:endParaRPr lang="en-US" dirty="0"/>
          </a:p>
          <a:p>
            <a:endParaRPr lang="bg-BG" dirty="0"/>
          </a:p>
        </p:txBody>
      </p:sp>
      <p:pic>
        <p:nvPicPr>
          <p:cNvPr id="6" name="Picture 9" descr="Дървоводна топология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640" y="3181897"/>
            <a:ext cx="7515915" cy="3365027"/>
          </a:xfrm>
          <a:noFill/>
        </p:spPr>
      </p:pic>
    </p:spTree>
    <p:extLst>
      <p:ext uri="{BB962C8B-B14F-4D97-AF65-F5344CB8AC3E}">
        <p14:creationId xmlns:p14="http://schemas.microsoft.com/office/powerpoint/2010/main" val="309940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274638"/>
            <a:ext cx="8229600" cy="1143000"/>
          </a:xfrm>
        </p:spPr>
        <p:txBody>
          <a:bodyPr/>
          <a:lstStyle/>
          <a:p>
            <a:pPr eaLnBrk="1" hangingPunct="1"/>
            <a:r>
              <a:rPr lang="bg-BG" sz="4000" smtClean="0"/>
              <a:t>Според правата на компютрите</a:t>
            </a:r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600200"/>
            <a:ext cx="4546600" cy="1468438"/>
          </a:xfrm>
          <a:noFill/>
        </p:spPr>
        <p:txBody>
          <a:bodyPr/>
          <a:lstStyle/>
          <a:p>
            <a:pPr eaLnBrk="1" hangingPunct="1"/>
            <a:r>
              <a:rPr lang="bg-BG" sz="2800" dirty="0" smtClean="0"/>
              <a:t>С равноправен</a:t>
            </a:r>
            <a:r>
              <a:rPr lang="en-US" sz="2800" dirty="0" smtClean="0"/>
              <a:t> </a:t>
            </a:r>
            <a:r>
              <a:rPr lang="bg-BG" sz="2800" dirty="0" smtClean="0"/>
              <a:t>достъп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bg-BG" sz="2800" b="1" dirty="0" smtClean="0"/>
              <a:t>(</a:t>
            </a:r>
            <a:r>
              <a:rPr lang="en-US" sz="2800" b="1" dirty="0" smtClean="0"/>
              <a:t>peer-to-peer</a:t>
            </a:r>
            <a:r>
              <a:rPr lang="bg-BG" sz="2800" b="1" dirty="0" smtClean="0"/>
              <a:t>)</a:t>
            </a:r>
            <a:endParaRPr lang="en-US" sz="2800" b="1" dirty="0" smtClean="0"/>
          </a:p>
        </p:txBody>
      </p:sp>
      <p:pic>
        <p:nvPicPr>
          <p:cNvPr id="8210" name="Picture 18" descr="Топология звезда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4600" y="1357313"/>
            <a:ext cx="3843338" cy="1725612"/>
          </a:xfrm>
          <a:noFill/>
        </p:spPr>
      </p:pic>
      <p:pic>
        <p:nvPicPr>
          <p:cNvPr id="8213" name="Picture 21" descr="без име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75" y="3000375"/>
            <a:ext cx="2990850" cy="3479800"/>
          </a:xfrm>
          <a:noFill/>
        </p:spPr>
      </p:pic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1187450" y="4076700"/>
            <a:ext cx="45466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bg-BG" sz="2800" dirty="0"/>
              <a:t>Клиент – сървър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bg-BG" sz="2800" b="1" dirty="0"/>
              <a:t>(</a:t>
            </a:r>
            <a:r>
              <a:rPr lang="en-US" sz="2800" b="1" dirty="0"/>
              <a:t>Client - Server</a:t>
            </a:r>
            <a:r>
              <a:rPr lang="bg-BG" sz="2800" b="1" dirty="0"/>
              <a:t>)</a:t>
            </a:r>
            <a:endParaRPr lang="en-US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2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D30A381-79D3-410E-80BA-54227933B693}"/>
</file>

<file path=customXml/itemProps2.xml><?xml version="1.0" encoding="utf-8"?>
<ds:datastoreItem xmlns:ds="http://schemas.openxmlformats.org/officeDocument/2006/customXml" ds:itemID="{939D1165-096F-4139-B6AB-C5DE2606569D}"/>
</file>

<file path=customXml/itemProps3.xml><?xml version="1.0" encoding="utf-8"?>
<ds:datastoreItem xmlns:ds="http://schemas.openxmlformats.org/officeDocument/2006/customXml" ds:itemID="{CC98F560-0F67-40CD-A42E-79D8386BA7A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378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Microsoft Excel 97-2003 Worksheet</vt:lpstr>
      <vt:lpstr>Компютърни мрежи</vt:lpstr>
      <vt:lpstr>Компютърна мрежа  (computer network)</vt:lpstr>
      <vt:lpstr>Според разстоянието</vt:lpstr>
      <vt:lpstr>Според разстоянието</vt:lpstr>
      <vt:lpstr>Според топологията</vt:lpstr>
      <vt:lpstr>Според топологията</vt:lpstr>
      <vt:lpstr>Според топологията</vt:lpstr>
      <vt:lpstr>Според топологията</vt:lpstr>
      <vt:lpstr>Според правата на компютрите</vt:lpstr>
      <vt:lpstr>Видове мрежови кабели</vt:lpstr>
      <vt:lpstr>Мрежов хардуер</vt:lpstr>
      <vt:lpstr>Мрежова карта (Network Interface Card)</vt:lpstr>
      <vt:lpstr>Hub (концентратор) </vt:lpstr>
      <vt:lpstr>Switch (мрежов комутатор) </vt:lpstr>
      <vt:lpstr>Router (маршрутизатор) </vt:lpstr>
      <vt:lpstr>Мрежов хардуер</vt:lpstr>
      <vt:lpstr>Кръстословица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Компютърни мрежи</dc:title>
  <dc:creator>Lussi</dc:creator>
  <cp:lastModifiedBy>Lussi</cp:lastModifiedBy>
  <cp:revision>37</cp:revision>
  <dcterms:created xsi:type="dcterms:W3CDTF">2009-04-26T21:41:35Z</dcterms:created>
  <dcterms:modified xsi:type="dcterms:W3CDTF">2010-11-03T17:47:31Z</dcterms:modified>
</cp:coreProperties>
</file>