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2" r:id="rId2"/>
  </p:sldMasterIdLst>
  <p:notesMasterIdLst>
    <p:notesMasterId r:id="rId29"/>
  </p:notesMasterIdLst>
  <p:sldIdLst>
    <p:sldId id="256" r:id="rId3"/>
    <p:sldId id="279" r:id="rId4"/>
    <p:sldId id="278" r:id="rId5"/>
    <p:sldId id="280" r:id="rId6"/>
    <p:sldId id="281" r:id="rId7"/>
    <p:sldId id="282" r:id="rId8"/>
    <p:sldId id="284" r:id="rId9"/>
    <p:sldId id="283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300" r:id="rId23"/>
    <p:sldId id="302" r:id="rId24"/>
    <p:sldId id="301" r:id="rId25"/>
    <p:sldId id="297" r:id="rId26"/>
    <p:sldId id="298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78932" autoAdjust="0"/>
  </p:normalViewPr>
  <p:slideViewPr>
    <p:cSldViewPr snapToGrid="0">
      <p:cViewPr varScale="1">
        <p:scale>
          <a:sx n="57" d="100"/>
          <a:sy n="57" d="100"/>
        </p:scale>
        <p:origin x="15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брой преминали обучения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6E-44E9-85C9-28B992DD8F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квалификационни кредити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6E-44E9-85C9-28B992DD8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0696296"/>
        <c:axId val="430686456"/>
        <c:axId val="0"/>
      </c:bar3DChart>
      <c:catAx>
        <c:axId val="430696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0686456"/>
        <c:crosses val="autoZero"/>
        <c:auto val="1"/>
        <c:lblAlgn val="ctr"/>
        <c:lblOffset val="100"/>
        <c:noMultiLvlLbl val="0"/>
      </c:catAx>
      <c:valAx>
        <c:axId val="430686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30696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академични часове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66-48A1-A322-51BD4F5DB8FA}"/>
              </c:ext>
            </c:extLst>
          </c:dPt>
          <c:dPt>
            <c:idx val="1"/>
            <c:bubble3D val="0"/>
            <c:explosion val="18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66-48A1-A322-51BD4F5DB8FA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открити уроци</c:v>
                </c:pt>
                <c:pt idx="1">
                  <c:v>лекции, беседи, срещи на МО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66-48A1-A322-51BD4F5DB8F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339BF-D1F0-4834-A598-5BE87E05F497}" type="datetimeFigureOut">
              <a:rPr lang="bg-BG" smtClean="0"/>
              <a:t>28.8.2018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FE88B-B934-457B-8B21-FD38179AEED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971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dirty="0" smtClean="0"/>
              <a:t>Бих искала да разказа за пътя, който извървяхме заедно – учители, ученици и родители през</a:t>
            </a:r>
            <a:r>
              <a:rPr lang="bg-BG" baseline="0" dirty="0" smtClean="0"/>
              <a:t> първата ни година като иновативно училище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56765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 обстоен анализ на материалната база, определихме приоритетите за начало на обновяването. Още преди започването на учебната 2017/2018 година започнахме с промяната в класните стаи, стълбища и фоайета, за да създадем предразполагаща атмосферата за разгръщане на творческия потенциал на учениците и активното им участие в процеса на обучение, възпитание и социализация. Обновихме  класните стаи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9300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 обстоен анализ на материалната база, определихме приоритетите за начало на обновяването. Още преди започването на учебната 2017/2018 година започнахме с промяната в класните стаи, стълбища и фоайета, за да създадем предразполагаща атмосферата за разгръщане на творческия потенциал на учениците и активното им участие в процеса на обучение, възпитание и социализация. Обновихме  класните стаи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9387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Реновирани бяха  части от училищния двор. Известен български скулптор създаде с много любов скулптурна композиция на светите братя Кирил и Методий – „нашият паметник с душа“, който бе тържествено осветен от Негово Високопреосвещенство Неврокопски митроплит Серафим.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8026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Реновирани бяха  части от училищния двор. Известен български скулптор създаде с много любов скулптурна композиция на светите братя Кирил и Методий – „нашият паметник с душа“, който бе тържествено осветен от Негово Високопреосвещенство Неврокопски митроплит Серафим.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4083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Реновирани бяха  части от училищния двор. Известен български скулптор проф Лютаков създаде с много любов скулптурна композиция на светите братя Кирил и Методий – „нашият паметник с душа“, който бе тържествено осветен от Негово Високопреосвещенство Неврокопски митроплит Серафим.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9248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Проведени и споделени с преподаватели от училището, учители от общината и родители открити уроци: „Човекът и природата – Отечество любезно...“ ,,Златното момиче“ – нормите и ценностите в традиционната фолклорна общност“, "Един ден в Царевград Търнов".</a:t>
            </a:r>
          </a:p>
          <a:p>
            <a:endParaRPr lang="bg-BG" dirty="0" smtClean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14579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Осъществени са планираните бинарни уроци с междупредметни връзки: БЕЛ, История и цивилизации, Природни науки, гражданско образование и чужди езици. </a:t>
            </a:r>
          </a:p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Проведени са планираните изнесени уроци: В парка; В зоопарка; В Пречиствателна станция; В музея; В Сопот и Калофер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1039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Осъществени са планираните бинарни уроци с междупредметни връзки: БЕЛ, История и цивилизации, Природни науки, гражданско образование и чужди езици. </a:t>
            </a:r>
          </a:p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Проведени са планираните изнесени уроци: В парка; В зоопарка; В Пречиствателна станция; В музея; В Сопот и Калофер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1920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Осъществени са планираните бинарни уроци с междупредметни връзки: БЕЛ, История и цивилизации, Природни науки, гражданско образование и чужди езици. </a:t>
            </a:r>
          </a:p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Проведени са планираните изнесени уроци: В парка; В зоопарка; В Пречиствателна станция; В музея; В Сопот и Калофер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435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През 2016 година е удостоено  с приз </a:t>
            </a:r>
            <a:r>
              <a:rPr lang="en-US" dirty="0" smtClean="0"/>
              <a:t>Microsoft Innovative School. </a:t>
            </a:r>
            <a:endParaRPr lang="bg-BG" dirty="0" smtClean="0"/>
          </a:p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Първо ОУ разполага с кабинет на педагогически съветник, логопедичен кабинет, ресурсен кабинет, кабинети на съответните специалисти, както и стая за родители, компютърни кабинети, ателие по изобразително изкуство, училищен стол, физкултурен салон, медицински кабинет – съвременно подготвени за нуждите на учениците и отговарящи на изискванията за физическата среда. Класните стаи в училището са светли, просторни и удобни, даващи възможност на учителите и учениците да творят пълноценно през целия ден. Училището разполага с училищна библиотека, която непрекъснато се обогатява.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3030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Съвременната училищна организация, публична лекция на проф. Галин Цоков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8203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Създаването на иновативни училища е регламентирано в Закона за предучилищното и училищното образование, </a:t>
            </a:r>
            <a:r>
              <a:rPr lang="bg-BG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чл. 70 от НАРЕДБА № 9 от 19.08.2016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 за институциите в системата на предучилищното и училищното образование определя реда и начина за придобиване на статута „Иновативно училище“.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9611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Още с влизането на ЗПУО в сила, всички в Първо бяхме убедени и сигурни, че искаме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кандидатстваме за иновативно училище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4088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постигането на пълното разгръщане на творческите заложби на учениците и успешното им реализиране в живота може да се осъществи чрез:</a:t>
            </a:r>
          </a:p>
          <a:p>
            <a:pPr marL="0" indent="439738">
              <a:buNone/>
            </a:pPr>
            <a:r>
              <a:rPr lang="bg-BG" i="1" dirty="0" smtClean="0"/>
              <a:t>Решение № 391 от 17 юли 2017 година за приемане на Списък на иновативните училища за учебната 2017/2018 година.</a:t>
            </a:r>
          </a:p>
          <a:p>
            <a:pPr marL="0" indent="439738">
              <a:buNone/>
            </a:pPr>
            <a:r>
              <a:rPr lang="ru-RU" i="1" dirty="0" smtClean="0"/>
              <a:t>Решение  № 472 от 9 юли 2018 година за приемане на Списък на иновативните училища в Република България</a:t>
            </a:r>
            <a:endParaRPr lang="bg-BG" i="1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771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Разработихме план за действие през първата година като иновативно училище, в който ясно и точно бяха описани планираните дейности и поетите отговорности от всеки член на екипа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5461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27 открити урока, 27 други квалификационни форми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4307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 обстоен анализ на материалната база, определихме приоритетите за начало на обновяването. Още преди започването на учебната 2017/2018 година започнахме с промяната в класните стаи, стълбища и фоайета, за да създадем предразполагаща атмосферата за разгръщане на творческия потенциал на учениците и активното им участие в процеса на обучение, възпитание и социализация. Обновихме  класните стаи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E88B-B934-457B-8B21-FD38179AEED3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8078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0CF1A6A-104A-4F1B-8F15-5B1A98BEBB86}" type="datetime1">
              <a:rPr lang="bg-BG" smtClean="0"/>
              <a:t>28.8.2018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478" y="3641677"/>
            <a:ext cx="9247091" cy="2492695"/>
          </a:xfrm>
          <a:prstGeom prst="rect">
            <a:avLst/>
          </a:prstGeom>
        </p:spPr>
      </p:pic>
      <p:pic>
        <p:nvPicPr>
          <p:cNvPr id="8" name="Picture 2" descr="Резултат с изображение за иновативно училище"/>
          <p:cNvPicPr>
            <a:picLocks noChangeAspect="1" noChangeArrowheads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3"/>
          <a:stretch/>
        </p:blipFill>
        <p:spPr bwMode="auto">
          <a:xfrm>
            <a:off x="100740" y="4231998"/>
            <a:ext cx="1138442" cy="12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3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56714" y="687474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61BF-7677-482E-9DAB-9C41F882323E}" type="datetime1">
              <a:rPr lang="bg-BG" smtClean="0"/>
              <a:t>28.8.2018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2808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57A0FC7-8FA2-4414-9FD9-897DB64351FE}" type="datetime1">
              <a:rPr lang="bg-BG" smtClean="0"/>
              <a:t>28.8.2018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7440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5B94-6358-483F-9AB6-F970DB7F8D95}" type="datetime1">
              <a:rPr lang="bg-BG" smtClean="0"/>
              <a:t>28.8.2018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ED63-A93B-4D02-A878-038F42C50A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314978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164B-EAA3-40A7-8050-EF15DC7F591D}" type="datetime1">
              <a:rPr lang="bg-BG" smtClean="0"/>
              <a:t>28.8.2018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ED63-A93B-4D02-A878-038F42C50A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410394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BD9E-BDDF-4B23-95DA-0D157B6D9517}" type="datetime1">
              <a:rPr lang="bg-BG" smtClean="0"/>
              <a:t>28.8.2018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ED63-A93B-4D02-A878-038F42C50A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3483020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4AE1-59A5-4A17-B243-DBB68AA95D78}" type="datetime1">
              <a:rPr lang="bg-BG" smtClean="0"/>
              <a:t>28.8.2018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ED63-A93B-4D02-A878-038F42C50A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107252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DBB1-5D51-4F4C-9310-855AD2A7EBF0}" type="datetime1">
              <a:rPr lang="bg-BG" smtClean="0"/>
              <a:t>28.8.2018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ED63-A93B-4D02-A878-038F42C50A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944461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B654-1501-4B55-9C3D-447641A181C8}" type="datetime1">
              <a:rPr lang="bg-BG" smtClean="0"/>
              <a:t>28.8.2018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ED63-A93B-4D02-A878-038F42C50A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343843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AB89-0D35-4382-B9B2-A865665F9A66}" type="datetime1">
              <a:rPr lang="bg-BG" smtClean="0"/>
              <a:t>28.8.2018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ED63-A93B-4D02-A878-038F42C50A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1788901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BF34-1BF7-4340-8A3E-1EFEE9BF743D}" type="datetime1">
              <a:rPr lang="bg-BG" smtClean="0"/>
              <a:t>28.8.2018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ED63-A93B-4D02-A878-038F42C50A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191526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99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70333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65613" y="6447430"/>
            <a:ext cx="2133600" cy="365125"/>
          </a:xfrm>
        </p:spPr>
        <p:txBody>
          <a:bodyPr/>
          <a:lstStyle/>
          <a:p>
            <a:fld id="{13CFF64C-B4E5-412A-AFA4-BD6B5FE154D4}" type="datetime1">
              <a:rPr lang="bg-BG" smtClean="0"/>
              <a:t>28.8.2018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81192" y="2136161"/>
            <a:ext cx="8105607" cy="368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1865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5C6B-8A66-4D18-8C6E-5ABECDAFCE13}" type="datetime1">
              <a:rPr lang="bg-BG" smtClean="0"/>
              <a:t>28.8.2018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ED63-A93B-4D02-A878-038F42C50A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8243606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8D70-F6D8-48C0-8DC9-AF753B22DAD2}" type="datetime1">
              <a:rPr lang="bg-BG" smtClean="0"/>
              <a:t>28.8.2018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ED63-A93B-4D02-A878-038F42C50A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189333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698-D601-47CF-938A-002075400DD1}" type="datetime1">
              <a:rPr lang="bg-BG" smtClean="0"/>
              <a:t>28.8.2018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ED63-A93B-4D02-A878-038F42C50A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042713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73EF657-2BB1-4546-9B69-7D2311CEF5BE}" type="datetime1">
              <a:rPr lang="bg-BG" smtClean="0"/>
              <a:t>28.8.2018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718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9F6C-E5B7-4784-AA37-E796AFA00AB1}" type="datetime1">
              <a:rPr lang="bg-BG" smtClean="0"/>
              <a:t>28.8.2018 г.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88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136161"/>
            <a:ext cx="8047978" cy="3724889"/>
          </a:xfrm>
        </p:spPr>
        <p:txBody>
          <a:bodyPr anchor="t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7C9D-BC26-4215-B6E5-E88D26B17823}" type="datetime1">
              <a:rPr lang="bg-BG" smtClean="0"/>
              <a:t>28.8.2018 г.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448092" y="599725"/>
            <a:ext cx="8238707" cy="9935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2775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AD79-35E6-43CD-BFFB-3E4AEF9B048D}" type="datetime1">
              <a:rPr lang="bg-BG" smtClean="0"/>
              <a:t>28.8.2018 г.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3607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A62C-E988-4FAA-B44C-A1E31478660F}" type="datetime1">
              <a:rPr lang="bg-BG" smtClean="0"/>
              <a:t>28.8.2018 г.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8817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C960A40-4104-4938-8E39-EE4F258834A7}" type="datetime1">
              <a:rPr lang="bg-BG" smtClean="0"/>
              <a:t>28.8.2018 г.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9707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9838-4738-4FF4-AAC9-CF4754912D9A}" type="datetime1">
              <a:rPr lang="bg-BG" smtClean="0"/>
              <a:t>28.8.2018 г.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1554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06000" lvl="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7928" y="64038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4A7CF57-2319-43F4-9C1B-6F0F30D8FBBA}" type="datetime1">
              <a:rPr lang="bg-BG" smtClean="0"/>
              <a:t>28.8.2018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712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lang="en-US" sz="2800" kern="1200" dirty="0" smtClean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005FC-70A8-4F33-AC15-77B4D7C200EC}" type="datetime1">
              <a:rPr lang="bg-BG" smtClean="0"/>
              <a:t>28.8.2018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DED63-A93B-4D02-A878-038F42C50A2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76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24" y="2202820"/>
            <a:ext cx="7989752" cy="11879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44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4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44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bg-BG" sz="49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Предизвикателството </a:t>
            </a:r>
            <a:r>
              <a:rPr lang="bg-BG" sz="49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„Иновативно училище“</a:t>
            </a:r>
            <a:br>
              <a:rPr lang="bg-BG" sz="49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bg-BG" sz="49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bg-BG" sz="49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bg-BG" sz="49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A495-3086-4643-B99A-EB36647FFD24}" type="datetime1">
              <a:rPr lang="bg-BG" smtClean="0"/>
              <a:t>28.8.2018 г.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41134" y="2202820"/>
            <a:ext cx="8325742" cy="590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lang="en-US" sz="1600" kern="1200" cap="all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800" b="1" cap="none" dirty="0"/>
              <a:t>Л</a:t>
            </a:r>
            <a:r>
              <a:rPr lang="bg-BG" sz="2800" b="1" cap="none" dirty="0" smtClean="0"/>
              <a:t>юдмила  </a:t>
            </a:r>
            <a:r>
              <a:rPr lang="bg-BG" sz="2800" b="1" cap="none" dirty="0"/>
              <a:t>Д</a:t>
            </a:r>
            <a:r>
              <a:rPr lang="bg-BG" sz="2800" b="1" cap="none" dirty="0" smtClean="0"/>
              <a:t>ерменджиева</a:t>
            </a:r>
          </a:p>
          <a:p>
            <a:pPr algn="ctr"/>
            <a:r>
              <a:rPr lang="bg-BG" sz="2400" b="1" cap="none" dirty="0">
                <a:solidFill>
                  <a:srgbClr val="002060"/>
                </a:solidFill>
              </a:rPr>
              <a:t>П</a:t>
            </a:r>
            <a:r>
              <a:rPr lang="bg-BG" sz="2400" b="1" cap="none" dirty="0" smtClean="0">
                <a:solidFill>
                  <a:srgbClr val="002060"/>
                </a:solidFill>
              </a:rPr>
              <a:t>ърво ОУ „Св. Св. Кирил и Методий“, </a:t>
            </a:r>
            <a:endParaRPr lang="en-US" sz="2400" b="1" cap="none" dirty="0" smtClean="0">
              <a:solidFill>
                <a:srgbClr val="002060"/>
              </a:solidFill>
            </a:endParaRPr>
          </a:p>
          <a:p>
            <a:pPr algn="ctr"/>
            <a:r>
              <a:rPr lang="bg-BG" sz="2400" b="1" cap="none" dirty="0" smtClean="0">
                <a:solidFill>
                  <a:srgbClr val="002060"/>
                </a:solidFill>
              </a:rPr>
              <a:t>град Гоце </a:t>
            </a:r>
            <a:r>
              <a:rPr lang="bg-BG" sz="2400" b="1" cap="none" dirty="0">
                <a:solidFill>
                  <a:srgbClr val="002060"/>
                </a:solidFill>
              </a:rPr>
              <a:t>Д</a:t>
            </a:r>
            <a:r>
              <a:rPr lang="bg-BG" sz="2400" b="1" cap="none" dirty="0" smtClean="0">
                <a:solidFill>
                  <a:srgbClr val="002060"/>
                </a:solidFill>
              </a:rPr>
              <a:t>елчев</a:t>
            </a:r>
            <a:endParaRPr lang="bg-BG" sz="2400" b="1" cap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83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59" y="825995"/>
            <a:ext cx="7989752" cy="785726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/>
            </a:r>
            <a:br>
              <a:rPr lang="bg-BG" b="1" dirty="0" smtClean="0"/>
            </a:br>
            <a:r>
              <a:rPr lang="bg-BG" sz="3100" b="1" dirty="0" smtClean="0"/>
              <a:t>професионално </a:t>
            </a:r>
            <a:r>
              <a:rPr lang="bg-BG" sz="3100" b="1" dirty="0"/>
              <a:t>развитие</a:t>
            </a:r>
            <a:br>
              <a:rPr lang="bg-BG" sz="3100" b="1" dirty="0"/>
            </a:br>
            <a:endParaRPr lang="bg-BG" sz="31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7C9D-BC26-4215-B6E5-E88D26B17823}" type="datetime1">
              <a:rPr lang="bg-BG" smtClean="0"/>
              <a:t>28.8.2018 г.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402678" y="1613647"/>
            <a:ext cx="8346779" cy="6001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dirty="0" smtClean="0"/>
              <a:t>Вътрешна квалификация</a:t>
            </a:r>
            <a:endParaRPr lang="bg-BG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36360527"/>
              </p:ext>
            </p:extLst>
          </p:nvPr>
        </p:nvGraphicFramePr>
        <p:xfrm>
          <a:off x="493295" y="2091349"/>
          <a:ext cx="7900078" cy="4459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7242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785725"/>
          </a:xfrm>
        </p:spPr>
        <p:txBody>
          <a:bodyPr/>
          <a:lstStyle/>
          <a:p>
            <a:r>
              <a:rPr lang="bg-BG" b="1" dirty="0" smtClean="0"/>
              <a:t>Позитивна атмосфера</a:t>
            </a:r>
            <a:endParaRPr lang="bg-BG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7C9D-BC26-4215-B6E5-E88D26B17823}" type="datetime1">
              <a:rPr lang="bg-BG" smtClean="0"/>
              <a:t>28.8.2018 г.</a:t>
            </a:fld>
            <a:endParaRPr lang="en-US" dirty="0"/>
          </a:p>
        </p:txBody>
      </p:sp>
      <p:pic>
        <p:nvPicPr>
          <p:cNvPr id="5" name="Picture 4" descr="C:\Users\Lussi\Desktop\шкафове\шкафове\DSC_19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5" y="2545355"/>
            <a:ext cx="3990808" cy="312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Ð¡Ð½Ð¸Ð¼ÐºÐ° Ð½Ð° ÐÑÑÐ²Ð¾ Ð¾ÑÐ½Ð¾Ð²Ð½Ð¾ ÑÑÐ¸Ð»Ð¸ÑÐµ &quot;Ð¡Ð². Ð¡Ð². ÐÐ¸ÑÐ¸Ð» Ð¸ ÐÐµÑÐ¾Ð´Ð¸Ð¹&quot;, Ð³ÑÐ°Ð´ ÐÐ¾ÑÐµ ÐÐµÐ»ÑÐµÐ²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68" y="2545355"/>
            <a:ext cx="4229265" cy="312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60497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836526"/>
          </a:xfrm>
        </p:spPr>
        <p:txBody>
          <a:bodyPr/>
          <a:lstStyle/>
          <a:p>
            <a:r>
              <a:rPr lang="bg-BG" b="1" dirty="0" smtClean="0"/>
              <a:t>Позитивна атмосфера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1201" y="5619136"/>
            <a:ext cx="8449733" cy="9673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400" dirty="0"/>
              <a:t>Т</a:t>
            </a:r>
            <a:r>
              <a:rPr lang="bg-BG" sz="2400" dirty="0" smtClean="0"/>
              <a:t>ематични </a:t>
            </a:r>
            <a:r>
              <a:rPr lang="bg-BG" sz="2400" dirty="0"/>
              <a:t>кътове във </a:t>
            </a:r>
            <a:r>
              <a:rPr lang="bg-BG" sz="2400" dirty="0" smtClean="0"/>
              <a:t>фоайетата</a:t>
            </a:r>
            <a:r>
              <a:rPr lang="bg-BG" sz="2400" dirty="0"/>
              <a:t> </a:t>
            </a:r>
            <a:r>
              <a:rPr lang="bg-BG" sz="2400" dirty="0" smtClean="0"/>
              <a:t>-  </a:t>
            </a:r>
            <a:r>
              <a:rPr lang="bg-BG" sz="2400" dirty="0"/>
              <a:t>привлекателно място за четене и общуване</a:t>
            </a:r>
            <a:endParaRPr lang="bg-BG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7C9D-BC26-4215-B6E5-E88D26B17823}" type="datetime1">
              <a:rPr lang="bg-BG" smtClean="0"/>
              <a:t>28.8.2018 г.</a:t>
            </a:fld>
            <a:endParaRPr lang="en-US" dirty="0"/>
          </a:p>
        </p:txBody>
      </p:sp>
      <p:pic>
        <p:nvPicPr>
          <p:cNvPr id="7" name="Picture 6" descr="C:\Users\Lussi\Desktop\barbaroni\barbaroni\DSC_10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8" y="1987336"/>
            <a:ext cx="4440932" cy="326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Lussi\Desktop\barbaroni\barbaroni\DSC_10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012" y="1987336"/>
            <a:ext cx="4045831" cy="3261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108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836526"/>
          </a:xfrm>
        </p:spPr>
        <p:txBody>
          <a:bodyPr/>
          <a:lstStyle/>
          <a:p>
            <a:r>
              <a:rPr lang="bg-BG" b="1" dirty="0" smtClean="0"/>
              <a:t>Позитивна атмосфера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1201" y="5908695"/>
            <a:ext cx="8449733" cy="9673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400" dirty="0"/>
              <a:t>П</a:t>
            </a:r>
            <a:r>
              <a:rPr lang="bg-BG" sz="2400" dirty="0" smtClean="0"/>
              <a:t>озитивни </a:t>
            </a:r>
            <a:r>
              <a:rPr lang="bg-BG" sz="2400" dirty="0"/>
              <a:t>утвърждения по стъпалата от партера до третия </a:t>
            </a:r>
            <a:r>
              <a:rPr lang="bg-BG" sz="2400" dirty="0" smtClean="0"/>
              <a:t>етаж</a:t>
            </a:r>
            <a:endParaRPr lang="bg-BG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7C9D-BC26-4215-B6E5-E88D26B17823}" type="datetime1">
              <a:rPr lang="bg-BG" smtClean="0"/>
              <a:t>28.8.2018 г.</a:t>
            </a:fld>
            <a:endParaRPr lang="en-US" dirty="0"/>
          </a:p>
        </p:txBody>
      </p:sp>
      <p:pic>
        <p:nvPicPr>
          <p:cNvPr id="9" name="Picture 8" descr="C:\Users\Lussi\Desktop\24210438_1727498367323854_7666017093916874323_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" t="-461" r="-277" b="11877"/>
          <a:stretch/>
        </p:blipFill>
        <p:spPr bwMode="auto">
          <a:xfrm>
            <a:off x="5052056" y="1813559"/>
            <a:ext cx="3366665" cy="4095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Lussi\Desktop\24254810_1727498370657187_5836718920389217882_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7"/>
          <a:stretch/>
        </p:blipFill>
        <p:spPr bwMode="auto">
          <a:xfrm>
            <a:off x="801252" y="1813559"/>
            <a:ext cx="3205617" cy="4095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7276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785726"/>
          </a:xfrm>
        </p:spPr>
        <p:txBody>
          <a:bodyPr/>
          <a:lstStyle/>
          <a:p>
            <a:r>
              <a:rPr lang="bg-BG" b="1" dirty="0"/>
              <a:t>Позитивна атмосфера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1192" y="6130227"/>
            <a:ext cx="8047978" cy="4085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2400" dirty="0" smtClean="0"/>
              <a:t>Реновиран училищен двор</a:t>
            </a:r>
            <a:endParaRPr lang="bg-BG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7C9D-BC26-4215-B6E5-E88D26B17823}" type="datetime1">
              <a:rPr lang="bg-BG" smtClean="0"/>
              <a:t>28.8.2018 г.</a:t>
            </a:fld>
            <a:endParaRPr lang="en-US" dirty="0"/>
          </a:p>
        </p:txBody>
      </p:sp>
      <p:pic>
        <p:nvPicPr>
          <p:cNvPr id="8194" name="Picture 2" descr="Ð¡Ð½Ð¸Ð¼ÐºÐ° Ð½Ð° ÐÑÑÐ²Ð¾ Ð¾ÑÐ½Ð¾Ð²Ð½Ð¾ ÑÑÐ¸Ð»Ð¸ÑÐµ &quot;Ð¡Ð². Ð¡Ð². ÐÐ¸ÑÐ¸Ð» Ð¸ ÐÐµÑÐ¾Ð´Ð¸Ð¹&quot;, Ð³ÑÐ°Ð´ ÐÐ¾ÑÐµ ÐÐµÐ»ÑÐµÐ²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05" y="1851956"/>
            <a:ext cx="6364590" cy="422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785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785726"/>
          </a:xfrm>
        </p:spPr>
        <p:txBody>
          <a:bodyPr/>
          <a:lstStyle/>
          <a:p>
            <a:r>
              <a:rPr lang="bg-BG" b="1" dirty="0"/>
              <a:t>Позитивна атмосфера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1192" y="6130227"/>
            <a:ext cx="8047978" cy="4085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2400" dirty="0" smtClean="0"/>
              <a:t>Реновиран училищен двор</a:t>
            </a:r>
            <a:endParaRPr lang="bg-BG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7C9D-BC26-4215-B6E5-E88D26B17823}" type="datetime1">
              <a:rPr lang="bg-BG" smtClean="0"/>
              <a:t>28.8.2018 г.</a:t>
            </a:fld>
            <a:endParaRPr lang="en-US" dirty="0"/>
          </a:p>
        </p:txBody>
      </p:sp>
      <p:pic>
        <p:nvPicPr>
          <p:cNvPr id="8194" name="Picture 2" descr="Ð¡Ð½Ð¸Ð¼ÐºÐ° Ð½Ð° ÐÑÑÐ²Ð¾ Ð¾ÑÐ½Ð¾Ð²Ð½Ð¾ ÑÑÐ¸Ð»Ð¸ÑÐµ &quot;Ð¡Ð². Ð¡Ð². ÐÐ¸ÑÐ¸Ð» Ð¸ ÐÐµÑÐ¾Ð´Ð¸Ð¹&quot;, Ð³ÑÐ°Ð´ ÐÐ¾ÑÐµ ÐÐµÐ»ÑÐµÐ²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05" y="1851956"/>
            <a:ext cx="6364590" cy="422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72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785726"/>
          </a:xfrm>
        </p:spPr>
        <p:txBody>
          <a:bodyPr/>
          <a:lstStyle/>
          <a:p>
            <a:r>
              <a:rPr lang="bg-BG" b="1" dirty="0"/>
              <a:t>Позитивна атмосфера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1192" y="6130227"/>
            <a:ext cx="8047978" cy="4085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2400" dirty="0" smtClean="0"/>
              <a:t>Реновиран училищен двор</a:t>
            </a:r>
            <a:endParaRPr lang="bg-BG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7C9D-BC26-4215-B6E5-E88D26B17823}" type="datetime1">
              <a:rPr lang="bg-BG" smtClean="0"/>
              <a:t>28.8.2018 г.</a:t>
            </a:fld>
            <a:endParaRPr lang="en-US" dirty="0"/>
          </a:p>
        </p:txBody>
      </p:sp>
      <p:pic>
        <p:nvPicPr>
          <p:cNvPr id="9218" name="Picture 2" descr="Ð¡Ð½Ð¸Ð¼ÐºÐ° Ð½Ð° ÐÑÑÐ²Ð¾ Ð¾ÑÐ½Ð¾Ð²Ð½Ð¾ ÑÑÐ¸Ð»Ð¸ÑÐµ &quot;Ð¡Ð². Ð¡Ð². ÐÐ¸ÑÐ¸Ð» Ð¸ ÐÐµÑÐ¾Ð´Ð¸Ð¹&quot;, Ð³ÑÐ°Ð´ ÐÐ¾ÑÐµ ÐÐµÐ»ÑÐµÐ²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174" y="2540000"/>
            <a:ext cx="4357770" cy="289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¡Ð½Ð¸Ð¼ÐºÐ° Ð½Ð° ÐÑÑÐ²Ð¾ Ð¾ÑÐ½Ð¾Ð²Ð½Ð¾ ÑÑÐ¸Ð»Ð¸ÑÐµ &quot;Ð¡Ð². Ð¡Ð². ÐÐ¸ÑÐ¸Ð» Ð¸ ÐÐµÑÐ¾Ð´Ð¸Ð¹&quot;, Ð³ÑÐ°Ð´ ÐÐ¾ÑÐµ ÐÐµÐ»ÑÐµÐ²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6" r="17223"/>
          <a:stretch/>
        </p:blipFill>
        <p:spPr bwMode="auto">
          <a:xfrm>
            <a:off x="368509" y="1768100"/>
            <a:ext cx="3511902" cy="406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290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684126"/>
          </a:xfrm>
        </p:spPr>
        <p:txBody>
          <a:bodyPr>
            <a:normAutofit/>
          </a:bodyPr>
          <a:lstStyle/>
          <a:p>
            <a:r>
              <a:rPr lang="bg-BG" sz="3200" b="1" dirty="0" smtClean="0"/>
              <a:t>управление </a:t>
            </a:r>
            <a:r>
              <a:rPr lang="bg-BG" sz="3200" b="1" dirty="0"/>
              <a:t>на часа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Н</a:t>
            </a:r>
            <a:r>
              <a:rPr lang="bg-BG" dirty="0" smtClean="0"/>
              <a:t>ови </a:t>
            </a:r>
            <a:r>
              <a:rPr lang="bg-BG" dirty="0"/>
              <a:t>начини на </a:t>
            </a:r>
            <a:r>
              <a:rPr lang="bg-BG" dirty="0" smtClean="0"/>
              <a:t>организация на учебния час:</a:t>
            </a:r>
          </a:p>
          <a:p>
            <a:r>
              <a:rPr lang="bg-BG" dirty="0" smtClean="0"/>
              <a:t> изнесени обучения;</a:t>
            </a:r>
          </a:p>
          <a:p>
            <a:r>
              <a:rPr lang="bg-BG" dirty="0" smtClean="0"/>
              <a:t> </a:t>
            </a:r>
            <a:r>
              <a:rPr lang="bg-BG" dirty="0"/>
              <a:t>проектно-базирано </a:t>
            </a:r>
            <a:r>
              <a:rPr lang="bg-BG" dirty="0" smtClean="0"/>
              <a:t>обучение;</a:t>
            </a:r>
          </a:p>
          <a:p>
            <a:r>
              <a:rPr lang="bg-BG" dirty="0" smtClean="0"/>
              <a:t> </a:t>
            </a:r>
            <a:r>
              <a:rPr lang="bg-BG" dirty="0"/>
              <a:t>споделени </a:t>
            </a:r>
            <a:r>
              <a:rPr lang="bg-BG" dirty="0" smtClean="0"/>
              <a:t>уроци;</a:t>
            </a:r>
          </a:p>
          <a:p>
            <a:r>
              <a:rPr lang="bg-BG" dirty="0" smtClean="0"/>
              <a:t> </a:t>
            </a:r>
            <a:r>
              <a:rPr lang="bg-BG" dirty="0"/>
              <a:t>практически и лабораторни </a:t>
            </a:r>
            <a:r>
              <a:rPr lang="bg-BG" dirty="0" smtClean="0"/>
              <a:t>занятия;</a:t>
            </a:r>
          </a:p>
          <a:p>
            <a:r>
              <a:rPr lang="bg-BG" dirty="0" smtClean="0"/>
              <a:t> </a:t>
            </a:r>
            <a:r>
              <a:rPr lang="bg-BG" dirty="0"/>
              <a:t>драматизации. 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7C9D-BC26-4215-B6E5-E88D26B17823}" type="datetime1">
              <a:rPr lang="bg-BG" smtClean="0"/>
              <a:t>28.8.2018 г.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73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667193"/>
          </a:xfrm>
        </p:spPr>
        <p:txBody>
          <a:bodyPr>
            <a:normAutofit/>
          </a:bodyPr>
          <a:lstStyle/>
          <a:p>
            <a:r>
              <a:rPr lang="bg-BG" sz="3200" b="1" dirty="0"/>
              <a:t>управление на часа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22966" y="1669130"/>
            <a:ext cx="8047978" cy="3724889"/>
          </a:xfrm>
        </p:spPr>
        <p:txBody>
          <a:bodyPr>
            <a:normAutofit/>
          </a:bodyPr>
          <a:lstStyle/>
          <a:p>
            <a:pPr marL="0" indent="439738">
              <a:buNone/>
            </a:pPr>
            <a:r>
              <a:rPr lang="bg-BG" sz="2600" dirty="0"/>
              <a:t>Учениците </a:t>
            </a:r>
            <a:r>
              <a:rPr lang="bg-BG" sz="2600" dirty="0" smtClean="0"/>
              <a:t>правят </a:t>
            </a:r>
            <a:r>
              <a:rPr lang="bg-BG" sz="2600" dirty="0"/>
              <a:t>първи стъпки в </a:t>
            </a:r>
            <a:r>
              <a:rPr lang="bg-BG" sz="2600" dirty="0" smtClean="0"/>
              <a:t>конструиране </a:t>
            </a:r>
            <a:r>
              <a:rPr lang="bg-BG" sz="2600" dirty="0"/>
              <a:t>на познанието в собственото си съзнание </a:t>
            </a:r>
            <a:r>
              <a:rPr lang="bg-BG" sz="2600" dirty="0" smtClean="0"/>
              <a:t>– </a:t>
            </a:r>
            <a:r>
              <a:rPr lang="bg-BG" sz="2600" dirty="0"/>
              <a:t>сами </a:t>
            </a:r>
            <a:r>
              <a:rPr lang="bg-BG" sz="2600" dirty="0" smtClean="0"/>
              <a:t>откриват </a:t>
            </a:r>
            <a:r>
              <a:rPr lang="bg-BG" sz="2600" dirty="0"/>
              <a:t>и </a:t>
            </a:r>
            <a:r>
              <a:rPr lang="bg-BG" sz="2600" dirty="0" smtClean="0"/>
              <a:t>трансформират </a:t>
            </a:r>
            <a:r>
              <a:rPr lang="bg-BG" sz="2600" dirty="0"/>
              <a:t>информацията. И най-важното – </a:t>
            </a:r>
            <a:r>
              <a:rPr lang="bg-BG" sz="2600" dirty="0" smtClean="0"/>
              <a:t>учат </a:t>
            </a:r>
            <a:r>
              <a:rPr lang="bg-BG" sz="2600" dirty="0"/>
              <a:t>се да работят в </a:t>
            </a:r>
            <a:r>
              <a:rPr lang="bg-BG" sz="2600" dirty="0" smtClean="0"/>
              <a:t>екип. </a:t>
            </a:r>
            <a:endParaRPr lang="bg-BG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7C9D-BC26-4215-B6E5-E88D26B17823}" type="datetime1">
              <a:rPr lang="bg-BG" smtClean="0"/>
              <a:t>28.8.2018 г.</a:t>
            </a:fld>
            <a:endParaRPr lang="en-US" dirty="0"/>
          </a:p>
        </p:txBody>
      </p:sp>
      <p:pic>
        <p:nvPicPr>
          <p:cNvPr id="11266" name="Picture 2" descr="Ð¡Ð½Ð¸Ð¼ÐºÐ° Ð½Ð° ÐÑÑÐ²Ð¾ Ð¾ÑÐ½Ð¾Ð²Ð½Ð¾ ÑÑÐ¸Ð»Ð¸ÑÐµ &quot;Ð¡Ð². Ð¡Ð². ÐÐ¸ÑÐ¸Ð» Ð¸ ÐÐµÑÐ¾Ð´Ð¸Ð¹&quot;, Ð³ÑÐ°Ð´ ÐÐ¾ÑÐµ ÐÐµÐ»ÑÐµÐ²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322" y="3344166"/>
            <a:ext cx="4955356" cy="329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253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667193"/>
          </a:xfrm>
        </p:spPr>
        <p:txBody>
          <a:bodyPr>
            <a:normAutofit/>
          </a:bodyPr>
          <a:lstStyle/>
          <a:p>
            <a:r>
              <a:rPr lang="bg-BG" sz="3200" b="1" dirty="0"/>
              <a:t>управление на часа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87866" y="5840886"/>
            <a:ext cx="8047978" cy="563005"/>
          </a:xfrm>
        </p:spPr>
        <p:txBody>
          <a:bodyPr>
            <a:normAutofit/>
          </a:bodyPr>
          <a:lstStyle/>
          <a:p>
            <a:pPr marL="0" indent="439738" algn="ctr">
              <a:buNone/>
            </a:pPr>
            <a:r>
              <a:rPr lang="bg-BG" dirty="0">
                <a:solidFill>
                  <a:schemeClr val="tx1"/>
                </a:solidFill>
              </a:rPr>
              <a:t>И</a:t>
            </a:r>
            <a:r>
              <a:rPr lang="bg-BG" dirty="0" smtClean="0">
                <a:solidFill>
                  <a:schemeClr val="tx1"/>
                </a:solidFill>
              </a:rPr>
              <a:t>знесени </a:t>
            </a:r>
            <a:r>
              <a:rPr lang="bg-BG" dirty="0">
                <a:solidFill>
                  <a:schemeClr val="tx1"/>
                </a:solidFill>
              </a:rPr>
              <a:t>уроци</a:t>
            </a:r>
            <a:endParaRPr lang="bg-BG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7C9D-BC26-4215-B6E5-E88D26B17823}" type="datetime1">
              <a:rPr lang="bg-BG" smtClean="0"/>
              <a:t>28.8.2018 г.</a:t>
            </a:fld>
            <a:endParaRPr lang="en-US" dirty="0"/>
          </a:p>
        </p:txBody>
      </p:sp>
      <p:pic>
        <p:nvPicPr>
          <p:cNvPr id="7" name="Picture 6" descr="Ð¡Ð½Ð¸Ð¼ÐºÐ° Ð½Ð° ÐÑÑÐ²Ð¾ Ð¾ÑÐ½Ð¾Ð²Ð½Ð¾ ÑÑÐ¸Ð»Ð¸ÑÐµ &quot;Ð¡Ð². Ð¡Ð². ÐÐ¸ÑÐ¸Ð» Ð¸ ÐÐµÑÐ¾Ð´Ð¸Ð¹&quot;, Ð³ÑÐ°Ð´ ÐÐ¾ÑÐµ ÐÐµÐ»ÑÐµÐ²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39"/>
          <a:stretch/>
        </p:blipFill>
        <p:spPr bwMode="auto">
          <a:xfrm>
            <a:off x="4637951" y="2278277"/>
            <a:ext cx="3983792" cy="31157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338" name="Picture 2" descr="Ð¡Ð½Ð¸Ð¼ÐºÐ° Ð½Ð° ÐÑÑÐ²Ð¾ Ð¾ÑÐ½Ð¾Ð²Ð½Ð¾ ÑÑÐ¸Ð»Ð¸ÑÐµ &quot;Ð¡Ð². Ð¡Ð². ÐÐ¸ÑÐ¸Ð» Ð¸ ÐÐµÑÐ¾Ð´Ð¸Ð¹&quot;, Ð³ÑÐ°Ð´ ÐÐ¾ÑÐµ ÐÐµÐ»ÑÐµÐ²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6" y="2278277"/>
            <a:ext cx="416560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602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b="1" dirty="0"/>
              <a:t>Нашето училище</a:t>
            </a:r>
            <a:endParaRPr lang="bg-BG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F64C-B4E5-412A-AFA4-BD6B5FE154D4}" type="datetime1">
              <a:rPr lang="bg-BG" smtClean="0"/>
              <a:t>28.8.2018 г.</a:t>
            </a:fld>
            <a:endParaRPr lang="en-US" dirty="0"/>
          </a:p>
        </p:txBody>
      </p:sp>
      <p:sp>
        <p:nvSpPr>
          <p:cNvPr id="4" name="AutoShape 41"/>
          <p:cNvSpPr>
            <a:spLocks noChangeArrowheads="1"/>
          </p:cNvSpPr>
          <p:nvPr/>
        </p:nvSpPr>
        <p:spPr bwMode="ltGray">
          <a:xfrm rot="5400000">
            <a:off x="-1436434" y="1151940"/>
            <a:ext cx="5364134" cy="676875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AutoShape 43"/>
          <p:cNvSpPr>
            <a:spLocks noChangeArrowheads="1"/>
          </p:cNvSpPr>
          <p:nvPr/>
        </p:nvSpPr>
        <p:spPr bwMode="gray">
          <a:xfrm>
            <a:off x="4024912" y="57702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bg-BG" altLang="bg-BG" b="1" dirty="0" smtClean="0"/>
              <a:t>Постижения и награди</a:t>
            </a:r>
            <a:endParaRPr lang="en-US" altLang="bg-BG" b="1" dirty="0"/>
          </a:p>
        </p:txBody>
      </p:sp>
      <p:sp>
        <p:nvSpPr>
          <p:cNvPr id="6" name="AutoShape 44"/>
          <p:cNvSpPr>
            <a:spLocks noChangeArrowheads="1"/>
          </p:cNvSpPr>
          <p:nvPr/>
        </p:nvSpPr>
        <p:spPr bwMode="gray">
          <a:xfrm>
            <a:off x="4520212" y="4943176"/>
            <a:ext cx="4179906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bg-BG" altLang="bg-BG" b="1" dirty="0" smtClean="0"/>
              <a:t>Богати традиции</a:t>
            </a:r>
            <a:endParaRPr lang="en-US" altLang="bg-BG" b="1" dirty="0"/>
          </a:p>
        </p:txBody>
      </p:sp>
      <p:sp>
        <p:nvSpPr>
          <p:cNvPr id="7" name="AutoShape 45"/>
          <p:cNvSpPr>
            <a:spLocks noChangeArrowheads="1"/>
          </p:cNvSpPr>
          <p:nvPr/>
        </p:nvSpPr>
        <p:spPr bwMode="gray">
          <a:xfrm>
            <a:off x="4640862" y="4130376"/>
            <a:ext cx="4387729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bg-BG" altLang="bg-BG" b="1" dirty="0"/>
              <a:t>С</a:t>
            </a:r>
            <a:r>
              <a:rPr lang="bg-BG" altLang="bg-BG" b="1" dirty="0" smtClean="0"/>
              <a:t>ъвременна материална база</a:t>
            </a:r>
            <a:endParaRPr lang="en-US" altLang="bg-BG" b="1" dirty="0"/>
          </a:p>
        </p:txBody>
      </p:sp>
      <p:sp>
        <p:nvSpPr>
          <p:cNvPr id="8" name="AutoShape 46"/>
          <p:cNvSpPr>
            <a:spLocks noChangeArrowheads="1"/>
          </p:cNvSpPr>
          <p:nvPr/>
        </p:nvSpPr>
        <p:spPr bwMode="gray">
          <a:xfrm>
            <a:off x="4488462" y="3262013"/>
            <a:ext cx="4211656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bg-BG" b="1" dirty="0" smtClean="0"/>
              <a:t>51</a:t>
            </a:r>
            <a:r>
              <a:rPr lang="bg-BG" altLang="bg-BG" b="1" dirty="0" smtClean="0"/>
              <a:t> креативни учители</a:t>
            </a:r>
            <a:endParaRPr lang="en-US" altLang="bg-BG" b="1" dirty="0"/>
          </a:p>
        </p:txBody>
      </p:sp>
      <p:sp>
        <p:nvSpPr>
          <p:cNvPr id="9" name="AutoShape 47"/>
          <p:cNvSpPr>
            <a:spLocks noChangeArrowheads="1"/>
          </p:cNvSpPr>
          <p:nvPr/>
        </p:nvSpPr>
        <p:spPr bwMode="gray">
          <a:xfrm>
            <a:off x="3967762" y="2492076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bg-BG" altLang="bg-BG" b="1" dirty="0" smtClean="0"/>
              <a:t>600</a:t>
            </a:r>
            <a:r>
              <a:rPr lang="bg-BG" altLang="bg-BG" b="1" dirty="0" smtClean="0"/>
              <a:t> </a:t>
            </a:r>
            <a:r>
              <a:rPr lang="bg-BG" altLang="bg-BG" b="1" dirty="0" smtClean="0"/>
              <a:t>мотивирани ученици</a:t>
            </a:r>
            <a:endParaRPr lang="en-US" altLang="bg-BG" b="1" dirty="0"/>
          </a:p>
        </p:txBody>
      </p: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3650262" y="2580976"/>
            <a:ext cx="381000" cy="381000"/>
            <a:chOff x="2078" y="1680"/>
            <a:chExt cx="1615" cy="1615"/>
          </a:xfrm>
        </p:grpSpPr>
        <p:sp>
          <p:nvSpPr>
            <p:cNvPr id="11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2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3" name="Oval 5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bg-BG"/>
            </a:p>
          </p:txBody>
        </p:sp>
        <p:sp>
          <p:nvSpPr>
            <p:cNvPr id="14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bg-BG"/>
            </a:p>
          </p:txBody>
        </p:sp>
        <p:sp>
          <p:nvSpPr>
            <p:cNvPr id="15" name="Oval 5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bg-BG"/>
            </a:p>
          </p:txBody>
        </p:sp>
        <p:sp>
          <p:nvSpPr>
            <p:cNvPr id="16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bg-BG"/>
            </a:p>
          </p:txBody>
        </p:sp>
      </p:grpSp>
      <p:grpSp>
        <p:nvGrpSpPr>
          <p:cNvPr id="17" name="Group 55"/>
          <p:cNvGrpSpPr>
            <a:grpSpLocks/>
          </p:cNvGrpSpPr>
          <p:nvPr/>
        </p:nvGrpSpPr>
        <p:grpSpPr bwMode="auto">
          <a:xfrm>
            <a:off x="4183662" y="3368376"/>
            <a:ext cx="381000" cy="381000"/>
            <a:chOff x="2078" y="1680"/>
            <a:chExt cx="1615" cy="1615"/>
          </a:xfrm>
        </p:grpSpPr>
        <p:sp>
          <p:nvSpPr>
            <p:cNvPr id="18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20" name="Oval 5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bg-BG"/>
            </a:p>
          </p:txBody>
        </p:sp>
        <p:sp>
          <p:nvSpPr>
            <p:cNvPr id="21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bg-BG"/>
            </a:p>
          </p:txBody>
        </p:sp>
        <p:sp>
          <p:nvSpPr>
            <p:cNvPr id="22" name="Oval 6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bg-BG"/>
            </a:p>
          </p:txBody>
        </p:sp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bg-BG"/>
            </a:p>
          </p:txBody>
        </p:sp>
      </p:grpSp>
      <p:grpSp>
        <p:nvGrpSpPr>
          <p:cNvPr id="24" name="Group 62"/>
          <p:cNvGrpSpPr>
            <a:grpSpLocks/>
          </p:cNvGrpSpPr>
          <p:nvPr/>
        </p:nvGrpSpPr>
        <p:grpSpPr bwMode="auto">
          <a:xfrm>
            <a:off x="4336062" y="4206576"/>
            <a:ext cx="381000" cy="381000"/>
            <a:chOff x="2078" y="1680"/>
            <a:chExt cx="1615" cy="1615"/>
          </a:xfrm>
        </p:grpSpPr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bg-BG"/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bg-BG"/>
            </a:p>
          </p:txBody>
        </p:sp>
        <p:sp>
          <p:nvSpPr>
            <p:cNvPr id="29" name="Oval 6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bg-BG"/>
            </a:p>
          </p:txBody>
        </p:sp>
        <p:sp>
          <p:nvSpPr>
            <p:cNvPr id="30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bg-BG"/>
            </a:p>
          </p:txBody>
        </p:sp>
      </p:grpSp>
      <p:grpSp>
        <p:nvGrpSpPr>
          <p:cNvPr id="31" name="Group 69"/>
          <p:cNvGrpSpPr>
            <a:grpSpLocks/>
          </p:cNvGrpSpPr>
          <p:nvPr/>
        </p:nvGrpSpPr>
        <p:grpSpPr bwMode="auto">
          <a:xfrm>
            <a:off x="4183662" y="5044776"/>
            <a:ext cx="381000" cy="381000"/>
            <a:chOff x="2078" y="1680"/>
            <a:chExt cx="1615" cy="1615"/>
          </a:xfrm>
        </p:grpSpPr>
        <p:sp>
          <p:nvSpPr>
            <p:cNvPr id="32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33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34" name="Oval 7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bg-BG"/>
            </a:p>
          </p:txBody>
        </p:sp>
        <p:sp>
          <p:nvSpPr>
            <p:cNvPr id="35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bg-BG"/>
            </a:p>
          </p:txBody>
        </p:sp>
        <p:sp>
          <p:nvSpPr>
            <p:cNvPr id="36" name="Oval 7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bg-BG"/>
            </a:p>
          </p:txBody>
        </p:sp>
        <p:sp>
          <p:nvSpPr>
            <p:cNvPr id="37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bg-BG"/>
            </a:p>
          </p:txBody>
        </p:sp>
      </p:grpSp>
      <p:grpSp>
        <p:nvGrpSpPr>
          <p:cNvPr id="38" name="Group 76"/>
          <p:cNvGrpSpPr>
            <a:grpSpLocks/>
          </p:cNvGrpSpPr>
          <p:nvPr/>
        </p:nvGrpSpPr>
        <p:grpSpPr bwMode="auto">
          <a:xfrm>
            <a:off x="3726462" y="5819476"/>
            <a:ext cx="355600" cy="381000"/>
            <a:chOff x="2078" y="1680"/>
            <a:chExt cx="1615" cy="1615"/>
          </a:xfrm>
        </p:grpSpPr>
        <p:sp>
          <p:nvSpPr>
            <p:cNvPr id="39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40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41" name="Oval 7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bg-BG"/>
            </a:p>
          </p:txBody>
        </p:sp>
        <p:sp>
          <p:nvSpPr>
            <p:cNvPr id="42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bg-BG"/>
            </a:p>
          </p:txBody>
        </p:sp>
        <p:sp>
          <p:nvSpPr>
            <p:cNvPr id="43" name="Oval 8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bg-BG"/>
            </a:p>
          </p:txBody>
        </p:sp>
        <p:sp>
          <p:nvSpPr>
            <p:cNvPr id="44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bg-BG"/>
            </a:p>
          </p:txBody>
        </p:sp>
      </p:grpSp>
      <p:sp>
        <p:nvSpPr>
          <p:cNvPr id="45" name="Oval 44"/>
          <p:cNvSpPr/>
          <p:nvPr/>
        </p:nvSpPr>
        <p:spPr>
          <a:xfrm>
            <a:off x="-1092705" y="2139518"/>
            <a:ext cx="5363419" cy="478506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6677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667193"/>
          </a:xfrm>
        </p:spPr>
        <p:txBody>
          <a:bodyPr>
            <a:normAutofit/>
          </a:bodyPr>
          <a:lstStyle/>
          <a:p>
            <a:r>
              <a:rPr lang="bg-BG" sz="3200" b="1" dirty="0"/>
              <a:t>управление на часа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87866" y="5840886"/>
            <a:ext cx="8047978" cy="563005"/>
          </a:xfrm>
        </p:spPr>
        <p:txBody>
          <a:bodyPr>
            <a:normAutofit/>
          </a:bodyPr>
          <a:lstStyle/>
          <a:p>
            <a:pPr marL="0" indent="439738" algn="ctr">
              <a:buNone/>
            </a:pPr>
            <a:r>
              <a:rPr lang="bg-BG" dirty="0">
                <a:solidFill>
                  <a:schemeClr val="tx1"/>
                </a:solidFill>
              </a:rPr>
              <a:t>И</a:t>
            </a:r>
            <a:r>
              <a:rPr lang="bg-BG" dirty="0" smtClean="0">
                <a:solidFill>
                  <a:schemeClr val="tx1"/>
                </a:solidFill>
              </a:rPr>
              <a:t>знесени </a:t>
            </a:r>
            <a:r>
              <a:rPr lang="bg-BG" dirty="0">
                <a:solidFill>
                  <a:schemeClr val="tx1"/>
                </a:solidFill>
              </a:rPr>
              <a:t>уроци</a:t>
            </a:r>
            <a:endParaRPr lang="bg-BG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7C9D-BC26-4215-B6E5-E88D26B17823}" type="datetime1">
              <a:rPr lang="bg-BG" smtClean="0"/>
              <a:t>28.8.2018 г.</a:t>
            </a:fld>
            <a:endParaRPr lang="en-US" dirty="0"/>
          </a:p>
        </p:txBody>
      </p:sp>
      <p:pic>
        <p:nvPicPr>
          <p:cNvPr id="9" name="Picture 2" descr="Ð¡Ð½Ð¸Ð¼ÐºÐ° Ð½Ð° ÐÑÑÐ²Ð¾ Ð¾ÑÐ½Ð¾Ð²Ð½Ð¾ ÑÑÐ¸Ð»Ð¸ÑÐµ &quot;Ð¡Ð². Ð¡Ð². ÐÐ¸ÑÐ¸Ð» Ð¸ ÐÐµÑÐ¾Ð´Ð¸Ð¹&quot;, Ð³ÑÐ°Ð´ ÐÐ¾ÑÐµ ÐÐµÐ»ÑÐµÐ²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6"/>
          <a:stretch/>
        </p:blipFill>
        <p:spPr bwMode="auto">
          <a:xfrm>
            <a:off x="4311856" y="2510615"/>
            <a:ext cx="4524148" cy="3049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Ð¡Ð½Ð¸Ð¼ÐºÐ° Ð½Ð° ÐÑÑÐ²Ð¾ Ð¾ÑÐ½Ð¾Ð²Ð½Ð¾ ÑÑÐ¸Ð»Ð¸ÑÐµ &quot;Ð¡Ð². Ð¡Ð². ÐÐ¸ÑÐ¸Ð» Ð¸ ÐÐµÑÐ¾Ð´Ð¸Ð¹&quot;, Ð³ÑÐ°Ð´ ÐÐ¾ÑÐµ ÐÐµÐ»ÑÐµÐ².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t="7014" r="13773"/>
          <a:stretch/>
        </p:blipFill>
        <p:spPr bwMode="auto">
          <a:xfrm>
            <a:off x="287866" y="2510615"/>
            <a:ext cx="3854620" cy="3049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670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7C9D-BC26-4215-B6E5-E88D26B17823}" type="datetime1">
              <a:rPr lang="bg-BG" smtClean="0"/>
              <a:t>28.8.2018 г.</a:t>
            </a:fld>
            <a:endParaRPr lang="en-US" dirty="0"/>
          </a:p>
        </p:txBody>
      </p:sp>
      <p:pic>
        <p:nvPicPr>
          <p:cNvPr id="17414" name="Picture 6" descr="Ð¡Ð½Ð¸Ð¼ÐºÐ° Ð½Ð° ÐÑÑÐ²Ð¾ Ð¾ÑÐ½Ð¾Ð²Ð½Ð¾ ÑÑÐ¸Ð»Ð¸ÑÐµ &quot;Ð¡Ð². Ð¡Ð². ÐÐ¸ÑÐ¸Ð» Ð¸ ÐÐµÑÐ¾Ð´Ð¸Ð¹&quot;, Ð³ÑÐ°Ð´ ÐÐ¾ÑÐµ ÐÐµÐ»ÑÐµÐ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516" y="2313644"/>
            <a:ext cx="5244053" cy="34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100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7C9D-BC26-4215-B6E5-E88D26B17823}" type="datetime1">
              <a:rPr lang="bg-BG" smtClean="0"/>
              <a:t>28.8.2018 г.</a:t>
            </a:fld>
            <a:endParaRPr lang="en-US" dirty="0"/>
          </a:p>
        </p:txBody>
      </p:sp>
      <p:pic>
        <p:nvPicPr>
          <p:cNvPr id="5" name="Picture 2" descr="Ð¡Ð½Ð¸Ð¼ÐºÐ° Ð½Ð° ÐÑÑÐ²Ð¾ Ð¾ÑÐ½Ð¾Ð²Ð½Ð¾ ÑÑÐ¸Ð»Ð¸ÑÐµ &quot;Ð¡Ð². Ð¡Ð². ÐÐ¸ÑÐ¸Ð» Ð¸ ÐÐµÑÐ¾Ð´Ð¸Ð¹&quot;, Ð³ÑÐ°Ð´ ÐÐ¾ÑÐµ ÐÐµÐ»ÑÐµÐ²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28"/>
          <a:stretch/>
        </p:blipFill>
        <p:spPr bwMode="auto">
          <a:xfrm>
            <a:off x="4601107" y="2272132"/>
            <a:ext cx="4085692" cy="312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99735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7C9D-BC26-4215-B6E5-E88D26B17823}" type="datetime1">
              <a:rPr lang="bg-BG" smtClean="0"/>
              <a:t>28.8.2018 г.</a:t>
            </a:fld>
            <a:endParaRPr lang="en-US" dirty="0"/>
          </a:p>
        </p:txBody>
      </p:sp>
      <p:pic>
        <p:nvPicPr>
          <p:cNvPr id="5" name="Picture 4" descr="Ð¡Ð½Ð¸Ð¼ÐºÐ° Ð½Ð° ÐÑÑÐ²Ð¾ Ð¾ÑÐ½Ð¾Ð²Ð½Ð¾ ÑÑÐ¸Ð»Ð¸ÑÐµ &quot;Ð¡Ð². Ð¡Ð². ÐÐ¸ÑÐ¸Ð» Ð¸ ÐÐµÑÐ¾Ð´Ð¸Ð¹&quot;, Ð³ÑÐ°Ð´ ÐÐ¾ÑÐµ ÐÐµÐ»ÑÐµÐ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9" y="2675465"/>
            <a:ext cx="3959352" cy="296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Ð¡Ð½Ð¸Ð¼ÐºÐ° Ð½Ð° ÐÑÑÐ²Ð¾ Ð¾ÑÐ½Ð¾Ð²Ð½Ð¾ ÑÑÐ¸Ð»Ð¸ÑÐµ &quot;Ð¡Ð². Ð¡Ð². ÐÐ¸ÑÐ¸Ð» Ð¸ ÐÐµÑÐ¾Ð´Ð¸Ð¹&quot;, Ð³ÑÐ°Ð´ ÐÐ¾ÑÐµ ÐÐµÐ»ÑÐµÐ²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074" y="2675466"/>
            <a:ext cx="4468454" cy="296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2908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785726"/>
          </a:xfrm>
        </p:spPr>
        <p:txBody>
          <a:bodyPr/>
          <a:lstStyle/>
          <a:p>
            <a:r>
              <a:rPr lang="bg-BG" b="1" dirty="0" smtClean="0"/>
              <a:t>Родителите – наши партньори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6634" y="6191830"/>
            <a:ext cx="8047978" cy="39158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bg-BG" dirty="0" smtClean="0"/>
              <a:t>Родителите преподават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7C9D-BC26-4215-B6E5-E88D26B17823}" type="datetime1">
              <a:rPr lang="bg-BG" smtClean="0"/>
              <a:t>28.8.2018 г.</a:t>
            </a:fld>
            <a:endParaRPr lang="en-US" dirty="0"/>
          </a:p>
        </p:txBody>
      </p:sp>
      <p:pic>
        <p:nvPicPr>
          <p:cNvPr id="12292" name="Picture 4" descr="Ð¡Ð½Ð¸Ð¼ÐºÐ° Ð½Ð° ÐÑÑÐ²Ð¾ Ð¾ÑÐ½Ð¾Ð²Ð½Ð¾ ÑÑÐ¸Ð»Ð¸ÑÐµ &quot;Ð¡Ð². Ð¡Ð². ÐÐ¸ÑÐ¸Ð» Ð¸ ÐÐµÑÐ¾Ð´Ð¸Ð¹&quot;, Ð³ÑÐ°Ð´ ÐÐ¾ÑÐµ ÐÐµÐ»ÑÐµÐ²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/>
          <a:stretch/>
        </p:blipFill>
        <p:spPr bwMode="auto">
          <a:xfrm>
            <a:off x="270933" y="2493168"/>
            <a:ext cx="4050242" cy="336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Ð¡Ð½Ð¸Ð¼ÐºÐ° Ð½Ð° ÐÑÑÐ²Ð¾ Ð¾ÑÐ½Ð¾Ð²Ð½Ð¾ ÑÑÐ¸Ð»Ð¸ÑÐµ &quot;Ð¡Ð². Ð¡Ð². ÐÐ¸ÑÐ¸Ð» Ð¸ ÐÐµÑÐ¾Ð´Ð¸Ð¹&quot;, Ð³ÑÐ°Ð´ ÐÐ¾ÑÐµ ÐÐµÐ»ÑÐµÐ²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5"/>
          <a:stretch/>
        </p:blipFill>
        <p:spPr bwMode="auto">
          <a:xfrm>
            <a:off x="4758266" y="2493168"/>
            <a:ext cx="3945467" cy="3367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0713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7C9D-BC26-4215-B6E5-E88D26B17823}" type="datetime1">
              <a:rPr lang="bg-BG" smtClean="0"/>
              <a:t>28.8.2018 г.</a:t>
            </a:fld>
            <a:endParaRPr lang="en-US" dirty="0"/>
          </a:p>
        </p:txBody>
      </p:sp>
      <p:pic>
        <p:nvPicPr>
          <p:cNvPr id="15362" name="Picture 2" descr="Ð¡Ð½Ð¸Ð¼ÐºÐ° Ð½Ð° ÐÑÑÐ²Ð¾ Ð¾ÑÐ½Ð¾Ð²Ð½Ð¾ ÑÑÐ¸Ð»Ð¸ÑÐµ &quot;Ð¡Ð². Ð¡Ð². ÐÐ¸ÑÐ¸Ð» Ð¸ ÐÐµÑÐ¾Ð´Ð¸Ð¹&quot;, Ð³ÑÐ°Ð´ ÐÐ¾ÑÐµ ÐÐµÐ»ÑÐµÐ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91" y="2136161"/>
            <a:ext cx="5903354" cy="392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33385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7C9D-BC26-4215-B6E5-E88D26B17823}" type="datetime1">
              <a:rPr lang="bg-BG" smtClean="0"/>
              <a:t>28.8.2018 г.</a:t>
            </a:fld>
            <a:endParaRPr lang="en-US" dirty="0"/>
          </a:p>
        </p:txBody>
      </p:sp>
      <p:pic>
        <p:nvPicPr>
          <p:cNvPr id="16386" name="Picture 2" descr="Ð¡Ð½Ð¸Ð¼ÐºÐ° Ð½Ð° ÐÑÑÐ²Ð¾ Ð¾ÑÐ½Ð¾Ð²Ð½Ð¾ ÑÑÐ¸Ð»Ð¸ÑÐµ &quot;Ð¡Ð². Ð¡Ð². ÐÐ¸ÑÐ¸Ð» Ð¸ ÐÐµÑÐ¾Ð´Ð¸Ð¹&quot;, Ð³ÑÐ°Ð´ ÐÐ¾ÑÐµ ÐÐµÐ»ÑÐµÐ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65" y="1949737"/>
            <a:ext cx="6332995" cy="35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28349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653646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Съвременната училищна организация</a:t>
            </a:r>
            <a:endParaRPr lang="bg-BG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822" y="1663616"/>
            <a:ext cx="8554452" cy="5105400"/>
          </a:xfrm>
        </p:spPr>
        <p:txBody>
          <a:bodyPr>
            <a:normAutofit/>
          </a:bodyPr>
          <a:lstStyle/>
          <a:p>
            <a:pPr marL="0" indent="355600">
              <a:buNone/>
            </a:pPr>
            <a:r>
              <a:rPr lang="bg-BG" dirty="0"/>
              <a:t>От състоянието на българското училище днес, зависи до голяма степен, дали утре България ще се превърне в балкански икономически супер „лъв“ или ще си остане в покрайнините на Европа... </a:t>
            </a:r>
          </a:p>
          <a:p>
            <a:pPr marL="0" indent="355600">
              <a:buNone/>
            </a:pPr>
            <a:r>
              <a:rPr lang="bg-BG" dirty="0"/>
              <a:t>От всички нас зависи да не допуснем </a:t>
            </a:r>
            <a:r>
              <a:rPr lang="bg-BG" dirty="0" smtClean="0"/>
              <a:t>второто!</a:t>
            </a:r>
          </a:p>
          <a:p>
            <a:pPr marL="0" indent="355600" algn="r">
              <a:buNone/>
            </a:pPr>
            <a:r>
              <a:rPr lang="ru-RU" i="1" dirty="0"/>
              <a:t>проф. Галин Цоков</a:t>
            </a:r>
            <a:endParaRPr lang="bg-BG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C905-6A24-4767-ADB7-E4080E279404}" type="datetime1">
              <a:rPr lang="bg-BG" smtClean="0"/>
              <a:t>28.8.2018 г.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77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65364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Иновативни училища</a:t>
            </a:r>
            <a:endParaRPr lang="bg-BG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822" y="1663616"/>
            <a:ext cx="8554452" cy="5105400"/>
          </a:xfrm>
        </p:spPr>
        <p:txBody>
          <a:bodyPr>
            <a:normAutofit/>
          </a:bodyPr>
          <a:lstStyle/>
          <a:p>
            <a:pPr marL="0" indent="355600">
              <a:buNone/>
            </a:pPr>
            <a:r>
              <a:rPr lang="bg-BG" dirty="0" smtClean="0"/>
              <a:t>За </a:t>
            </a:r>
            <a:r>
              <a:rPr lang="bg-BG" dirty="0"/>
              <a:t>иновативни се определят училищата, </a:t>
            </a:r>
            <a:r>
              <a:rPr lang="bg-BG" dirty="0" smtClean="0"/>
              <a:t>които:</a:t>
            </a:r>
          </a:p>
          <a:p>
            <a:r>
              <a:rPr lang="bg-BG" dirty="0" smtClean="0"/>
              <a:t>извършват </a:t>
            </a:r>
            <a:r>
              <a:rPr lang="bg-BG" dirty="0"/>
              <a:t>целенасочена, планирана и контролирана </a:t>
            </a:r>
            <a:r>
              <a:rPr lang="bg-BG" dirty="0" smtClean="0"/>
              <a:t>промяна;</a:t>
            </a:r>
          </a:p>
          <a:p>
            <a:r>
              <a:rPr lang="bg-BG" dirty="0" smtClean="0"/>
              <a:t>въвеждат </a:t>
            </a:r>
            <a:r>
              <a:rPr lang="bg-BG" dirty="0"/>
              <a:t>иновативни практики, с които се решават организационни и съдържателни проблеми в образователния </a:t>
            </a:r>
            <a:r>
              <a:rPr lang="bg-BG" dirty="0" smtClean="0"/>
              <a:t>процес.</a:t>
            </a:r>
            <a:endParaRPr lang="bg-BG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C905-6A24-4767-ADB7-E4080E279404}" type="datetime1">
              <a:rPr lang="bg-BG" smtClean="0"/>
              <a:t>28.8.2018 г.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92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65364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Нашата мисия</a:t>
            </a:r>
            <a:endParaRPr lang="bg-BG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822" y="1663616"/>
            <a:ext cx="8258122" cy="5105400"/>
          </a:xfrm>
        </p:spPr>
        <p:txBody>
          <a:bodyPr>
            <a:normAutofit/>
          </a:bodyPr>
          <a:lstStyle/>
          <a:p>
            <a:pPr marL="0" indent="439738">
              <a:buNone/>
            </a:pPr>
            <a:r>
              <a:rPr lang="bg-BG" sz="2400" dirty="0"/>
              <a:t>Д</a:t>
            </a:r>
            <a:r>
              <a:rPr lang="bg-BG" sz="2400" dirty="0" smtClean="0"/>
              <a:t>а </a:t>
            </a:r>
            <a:r>
              <a:rPr lang="bg-BG" sz="2400" dirty="0"/>
              <a:t>превърнем училището в творческа територия на учениците, където те с ентусиазъм </a:t>
            </a:r>
            <a:r>
              <a:rPr lang="bg-BG" sz="2400" dirty="0" smtClean="0"/>
              <a:t>да </a:t>
            </a:r>
            <a:r>
              <a:rPr lang="bg-BG" sz="2400" dirty="0"/>
              <a:t>откриват реалния живот, поставяни в различни ситуации</a:t>
            </a:r>
            <a:r>
              <a:rPr lang="bg-BG" sz="2400" dirty="0" smtClean="0"/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C905-6A24-4767-ADB7-E4080E279404}" type="datetime1">
              <a:rPr lang="bg-BG" smtClean="0"/>
              <a:t>28.8.2018 г.</a:t>
            </a:fld>
            <a:endParaRPr lang="en-US" dirty="0"/>
          </a:p>
        </p:txBody>
      </p:sp>
      <p:pic>
        <p:nvPicPr>
          <p:cNvPr id="5" name="Picture 4" descr="Ð¡Ð½Ð¸Ð¼ÐºÐ° Ð½Ð° ÐÑÑÐ²Ð¾ Ð¾ÑÐ½Ð¾Ð²Ð½Ð¾ ÑÑÐ¸Ð»Ð¸ÑÐµ &quot;Ð¡Ð². Ð¡Ð². ÐÐ¸ÑÐ¸Ð» Ð¸ ÐÐµÑÐ¾Ð´Ð¸Ð¹&quot;, Ð³ÑÐ°Ð´ ÐÐ¾ÑÐµ ÐÐµÐ»ÑÐµÐ²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121871"/>
            <a:ext cx="4235896" cy="309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Ð¡Ð½Ð¸Ð¼ÐºÐ° Ð½Ð° ÐÑÑÐ²Ð¾ Ð¾ÑÐ½Ð¾Ð²Ð½Ð¾ ÑÑÐ¸Ð»Ð¸ÑÐµ &quot;Ð¡Ð². Ð¡Ð². ÐÐ¸ÑÐ¸Ð» Ð¸ ÐÐµÑÐ¾Ð´Ð¸Ð¹&quot;, Ð³ÑÐ°Ð´ ÐÐ¾ÑÐµ ÐÐµÐ»ÑÐµÐ²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8" y="3121871"/>
            <a:ext cx="4270141" cy="3080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3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717993"/>
          </a:xfrm>
        </p:spPr>
        <p:txBody>
          <a:bodyPr/>
          <a:lstStyle/>
          <a:p>
            <a:r>
              <a:rPr lang="ru-RU" b="1" dirty="0"/>
              <a:t>Нашата мисия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70900" y="1854687"/>
            <a:ext cx="8410336" cy="4549204"/>
          </a:xfrm>
        </p:spPr>
        <p:txBody>
          <a:bodyPr>
            <a:normAutofit/>
          </a:bodyPr>
          <a:lstStyle/>
          <a:p>
            <a:pPr marL="0" indent="439738">
              <a:buNone/>
            </a:pPr>
            <a:r>
              <a:rPr lang="bg-BG" dirty="0"/>
              <a:t>При нас моделът на </a:t>
            </a:r>
            <a:r>
              <a:rPr lang="bg-BG" dirty="0" smtClean="0"/>
              <a:t>приобщаващото образование </a:t>
            </a:r>
            <a:r>
              <a:rPr lang="bg-BG" dirty="0"/>
              <a:t>е постоянен процес на самоусъвършенстване, чрез постигането на развитие в четири важни </a:t>
            </a:r>
            <a:r>
              <a:rPr lang="bg-BG" dirty="0" smtClean="0"/>
              <a:t>области:</a:t>
            </a:r>
          </a:p>
          <a:p>
            <a:r>
              <a:rPr lang="bg-BG" dirty="0" smtClean="0"/>
              <a:t>училищно управление;</a:t>
            </a:r>
          </a:p>
          <a:p>
            <a:r>
              <a:rPr lang="bg-BG" dirty="0" smtClean="0"/>
              <a:t> </a:t>
            </a:r>
            <a:r>
              <a:rPr lang="bg-BG" dirty="0"/>
              <a:t>педагогически </a:t>
            </a:r>
            <a:r>
              <a:rPr lang="bg-BG" dirty="0" smtClean="0"/>
              <a:t>практики;</a:t>
            </a:r>
          </a:p>
          <a:p>
            <a:r>
              <a:rPr lang="bg-BG" dirty="0" smtClean="0"/>
              <a:t> </a:t>
            </a:r>
            <a:r>
              <a:rPr lang="bg-BG" dirty="0"/>
              <a:t>детска </a:t>
            </a:r>
            <a:r>
              <a:rPr lang="bg-BG" dirty="0" smtClean="0"/>
              <a:t>закрила;</a:t>
            </a:r>
          </a:p>
          <a:p>
            <a:r>
              <a:rPr lang="bg-BG" dirty="0" smtClean="0"/>
              <a:t>партньорство </a:t>
            </a:r>
            <a:r>
              <a:rPr lang="bg-BG" dirty="0"/>
              <a:t>с родителите. 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7C9D-BC26-4215-B6E5-E88D26B17823}" type="datetime1">
              <a:rPr lang="bg-BG" smtClean="0"/>
              <a:t>28.8.2018 г.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80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785726"/>
          </a:xfrm>
        </p:spPr>
        <p:txBody>
          <a:bodyPr/>
          <a:lstStyle/>
          <a:p>
            <a:r>
              <a:rPr lang="ru-RU" b="1" dirty="0" smtClean="0"/>
              <a:t>Заложихме на: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1192" y="1778001"/>
            <a:ext cx="8047978" cy="484293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bg-BG" dirty="0" smtClean="0"/>
              <a:t>нова </a:t>
            </a:r>
            <a:r>
              <a:rPr lang="bg-BG" dirty="0"/>
              <a:t>визуализация на класната стая;</a:t>
            </a:r>
          </a:p>
          <a:p>
            <a:pPr lvl="0"/>
            <a:r>
              <a:rPr lang="bg-BG" dirty="0"/>
              <a:t>организиране по нов начин на управлението на часа;</a:t>
            </a:r>
          </a:p>
          <a:p>
            <a:pPr lvl="0"/>
            <a:r>
              <a:rPr lang="bg-BG" dirty="0"/>
              <a:t>факултативни часове според интересите на учениците;</a:t>
            </a:r>
          </a:p>
          <a:p>
            <a:pPr lvl="0"/>
            <a:r>
              <a:rPr lang="bg-BG" dirty="0"/>
              <a:t>използване на облачни технологии в учебния процес и пренасяне на ученето  извън пределите на класната стая;</a:t>
            </a:r>
          </a:p>
          <a:p>
            <a:pPr lvl="0"/>
            <a:r>
              <a:rPr lang="bg-BG" dirty="0" smtClean="0"/>
              <a:t>активно </a:t>
            </a:r>
            <a:r>
              <a:rPr lang="bg-BG" dirty="0"/>
              <a:t>и отговорно включване на родителите в процеса на обучение, възпитание и социализация.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7C9D-BC26-4215-B6E5-E88D26B17823}" type="datetime1">
              <a:rPr lang="bg-BG" smtClean="0"/>
              <a:t>28.8.2018 г.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77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905846"/>
          </a:xfrm>
        </p:spPr>
        <p:txBody>
          <a:bodyPr/>
          <a:lstStyle/>
          <a:p>
            <a:r>
              <a:rPr lang="bg-BG" dirty="0" smtClean="0"/>
              <a:t>реализация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1192" y="1775882"/>
            <a:ext cx="8047978" cy="508211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bg-BG" dirty="0"/>
              <a:t>Представяне на проекта за иновации пред всички педагогически специалисти;</a:t>
            </a:r>
          </a:p>
          <a:p>
            <a:pPr lvl="0"/>
            <a:r>
              <a:rPr lang="bg-BG" dirty="0"/>
              <a:t>Заповед за сформиране на учителския екип; </a:t>
            </a:r>
          </a:p>
          <a:p>
            <a:pPr lvl="0"/>
            <a:r>
              <a:rPr lang="bg-BG" dirty="0"/>
              <a:t>Възлагане на часове за проектно-базирано обучение със Списък - Образец №1 за учебната 2017/2018г.;</a:t>
            </a:r>
          </a:p>
          <a:p>
            <a:pPr lvl="0"/>
            <a:r>
              <a:rPr lang="bg-BG" dirty="0"/>
              <a:t>Изготвяне и утвърждаване на тематични разпределения за часовете за проектно-базирано обучение;</a:t>
            </a:r>
          </a:p>
          <a:p>
            <a:pPr lvl="0"/>
            <a:r>
              <a:rPr lang="bg-BG" dirty="0"/>
              <a:t>Анализ и оценка на МТБ, </a:t>
            </a:r>
            <a:r>
              <a:rPr lang="bg-BG" dirty="0" smtClean="0"/>
              <a:t>с </a:t>
            </a:r>
            <a:r>
              <a:rPr lang="bg-BG" dirty="0"/>
              <a:t>цел подобряването ѝ повишаване на мотивацията за успех;</a:t>
            </a:r>
          </a:p>
          <a:p>
            <a:pPr lvl="0"/>
            <a:r>
              <a:rPr lang="bg-BG" dirty="0" smtClean="0"/>
              <a:t>Планиране на </a:t>
            </a:r>
            <a:r>
              <a:rPr lang="bg-BG" dirty="0"/>
              <a:t>сътрудничеството с родители и външни организации;</a:t>
            </a:r>
          </a:p>
          <a:p>
            <a:pPr lvl="0"/>
            <a:r>
              <a:rPr lang="bg-BG" dirty="0" smtClean="0"/>
              <a:t>Извеждане на очаквани резултати </a:t>
            </a:r>
            <a:r>
              <a:rPr lang="bg-BG" dirty="0"/>
              <a:t>и ползи за цялата училищна </a:t>
            </a:r>
            <a:r>
              <a:rPr lang="bg-BG" dirty="0" smtClean="0"/>
              <a:t>общност </a:t>
            </a:r>
            <a:r>
              <a:rPr lang="bg-BG" dirty="0"/>
              <a:t>в края на </a:t>
            </a:r>
            <a:r>
              <a:rPr lang="bg-BG" dirty="0" smtClean="0"/>
              <a:t>годината.</a:t>
            </a:r>
            <a:endParaRPr lang="bg-BG" dirty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7C9D-BC26-4215-B6E5-E88D26B17823}" type="datetime1">
              <a:rPr lang="bg-BG" smtClean="0"/>
              <a:t>28.8.2018 г.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38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59" y="825995"/>
            <a:ext cx="7989752" cy="785726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/>
            </a:r>
            <a:br>
              <a:rPr lang="bg-BG" b="1" dirty="0" smtClean="0"/>
            </a:br>
            <a:r>
              <a:rPr lang="bg-BG" sz="3100" b="1" dirty="0" smtClean="0"/>
              <a:t>професионално </a:t>
            </a:r>
            <a:r>
              <a:rPr lang="bg-BG" sz="3100" b="1" dirty="0"/>
              <a:t>развитие</a:t>
            </a:r>
            <a:br>
              <a:rPr lang="bg-BG" sz="3100" b="1" dirty="0"/>
            </a:br>
            <a:endParaRPr lang="bg-BG" sz="31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7C9D-BC26-4215-B6E5-E88D26B17823}" type="datetime1">
              <a:rPr lang="bg-BG" smtClean="0"/>
              <a:t>28.8.2018 г.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52608100"/>
              </p:ext>
            </p:extLst>
          </p:nvPr>
        </p:nvGraphicFramePr>
        <p:xfrm>
          <a:off x="790002" y="2027279"/>
          <a:ext cx="7134726" cy="437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402678" y="1613647"/>
            <a:ext cx="8346779" cy="6001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dirty="0" smtClean="0"/>
              <a:t>Квалификация от външни организации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41114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El"/>
        </p:bldSub>
      </p:bldGraphic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2452</TotalTime>
  <Words>1282</Words>
  <Application>Microsoft Office PowerPoint</Application>
  <PresentationFormat>On-screen Show (4:3)</PresentationFormat>
  <Paragraphs>138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Corbel</vt:lpstr>
      <vt:lpstr>Gill Sans MT</vt:lpstr>
      <vt:lpstr>Wingdings 2</vt:lpstr>
      <vt:lpstr>Dividend</vt:lpstr>
      <vt:lpstr>Custom Design</vt:lpstr>
      <vt:lpstr>  Предизвикателството „Иновативно училище“  </vt:lpstr>
      <vt:lpstr>Нашето училище</vt:lpstr>
      <vt:lpstr>Съвременната училищна организация</vt:lpstr>
      <vt:lpstr>Иновативни училища</vt:lpstr>
      <vt:lpstr>Нашата мисия</vt:lpstr>
      <vt:lpstr>Нашата мисия</vt:lpstr>
      <vt:lpstr>Заложихме на:</vt:lpstr>
      <vt:lpstr>реализация</vt:lpstr>
      <vt:lpstr> професионално развитие </vt:lpstr>
      <vt:lpstr> професионално развитие </vt:lpstr>
      <vt:lpstr>Позитивна атмосфера</vt:lpstr>
      <vt:lpstr>Позитивна атмосфера</vt:lpstr>
      <vt:lpstr>Позитивна атмосфера</vt:lpstr>
      <vt:lpstr>Позитивна атмосфера</vt:lpstr>
      <vt:lpstr>Позитивна атмосфера</vt:lpstr>
      <vt:lpstr>Позитивна атмосфера</vt:lpstr>
      <vt:lpstr>управление на часа</vt:lpstr>
      <vt:lpstr>управление на часа</vt:lpstr>
      <vt:lpstr>управление на часа</vt:lpstr>
      <vt:lpstr>управление на часа</vt:lpstr>
      <vt:lpstr>PowerPoint Presentation</vt:lpstr>
      <vt:lpstr>PowerPoint Presentation</vt:lpstr>
      <vt:lpstr>PowerPoint Presentation</vt:lpstr>
      <vt:lpstr>Родителите – наши партньори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 за предучилищното и училищното образование</dc:title>
  <dc:creator>Люси Дерменджиева</dc:creator>
  <cp:lastModifiedBy>Люси Дерменджиева</cp:lastModifiedBy>
  <cp:revision>184</cp:revision>
  <dcterms:created xsi:type="dcterms:W3CDTF">2016-08-27T18:32:42Z</dcterms:created>
  <dcterms:modified xsi:type="dcterms:W3CDTF">2018-08-28T13:17:13Z</dcterms:modified>
</cp:coreProperties>
</file>